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0" r:id="rId2"/>
    <p:sldId id="319" r:id="rId3"/>
    <p:sldId id="320" r:id="rId4"/>
    <p:sldId id="259" r:id="rId5"/>
    <p:sldId id="257" r:id="rId6"/>
    <p:sldId id="321" r:id="rId7"/>
    <p:sldId id="322" r:id="rId8"/>
    <p:sldId id="323" r:id="rId9"/>
    <p:sldId id="324" r:id="rId10"/>
    <p:sldId id="325" r:id="rId11"/>
    <p:sldId id="326" r:id="rId1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194306E-5068-3178-8EA9-01F38A6B4D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DDCA55E9-6287-DF37-8BE9-D1D2817361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62486E1-351B-4CBB-0B65-97C9A0F00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0C6C050A-5013-0DEB-81AB-3B5B3B94A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B527E5B-1A83-FAD5-F799-B1386E6E0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79406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682969F-30E9-514D-9213-704F1B9DA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0513F3C2-5A4F-2D74-3F23-1F5E5ADF15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01E71DB-A5E3-D659-4BDB-CF96EA251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2367151-2CDA-91AE-77FA-8BE280309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42477AC6-F366-2A15-4548-197B00482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1232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8AFF2432-9CAB-9603-3560-2608772445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3B412946-F39A-31F7-0F38-22B88D6C80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2C10330-9C3A-6019-D07E-60202571E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EE2628B-FF87-7118-8D7E-D1E87530C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A4E51C4-C044-0213-CADF-35C8D0301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85874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732DF0D-F96E-8D7C-0F6C-437B9DBBA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9A8569A-226F-0B4D-3BD2-1241B0DBB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220E433-74E9-CB57-783C-626766544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405D353-1739-11D1-E7A8-EB5A7A6C3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207AB7F-2504-92D5-E394-4556C09F5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98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7CA771A-DCA8-5786-2D84-296F1FF3E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C61D0E7-3830-7202-2B24-5F7FC15D0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2868A302-64E3-0A30-DB39-DD19D1816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6CEA4AE-CFFA-1ECF-E6A4-762CDAE0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DF94500-AEE9-796C-FC0C-F4A551F76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6335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A811301-ACCA-F969-CF14-6A5F2F422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69F2703-3F35-7CDD-6F93-AA44B3BCFA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4E9A59F2-25EE-546F-BCD3-24962112B4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26ED753B-E676-3287-2463-E082A03C9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A22EE743-B74A-931B-0FD9-8E528E181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A9125786-96E3-183A-7BF6-FBB4F9075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10789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C33D78E-CB64-A688-1AED-046FA3382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43317CB-5736-5418-B054-F21238F496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00E8E560-7E7C-4BB8-27AC-B46CFAA7A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91BE7044-EB5F-F1A9-7C2E-698FF8C0DA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3A4B478D-F11C-AAB4-58D1-9D6DA6921D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0900A8CE-AE2C-96B4-342D-8D296C8E1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9ED0025E-A46C-00E3-84A6-B9FFB61FF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01667CC6-F3F6-352E-96DF-9F4308D49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1972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B12193-E1A3-879D-764A-B2C99DF7E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42889CA4-74F6-6CD3-3C2D-91BCF6E88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0071AAFB-00AB-519D-A64A-DD64A16E6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6C734130-E1FC-0227-D076-509F7E801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46974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E71D943-984E-AE4B-1C07-EF22958FD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AE5DF8CB-A8EB-FF98-333E-EF2E4A579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AC44C514-A5A7-7533-CFE7-DFA3C89BB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2390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90F54B8-FEEE-8006-9113-526644772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DEDE21D-9D7B-9AE0-66A6-8B39E93D9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4E8C9A42-0AC5-09A2-45DC-17CE4C3825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F6E6CC10-DB23-8444-2284-F569E25C7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5D395C0-A867-060D-2DEF-8E5A4FE48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A4D4270B-B3D5-C9C8-776D-53ACD1F3D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2884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78D7710-E62E-0676-FCF3-346EF4845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80B4AD29-BEE0-E2B3-5269-AFA0E2E120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6E5DFC54-22CF-7A1D-50FC-2A8F45A19F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F3BF9FF2-7B13-0167-079E-CD835C6BD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C70B903C-6B43-576C-F006-946CE8C4F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2D9505E-B621-BE8C-1105-B43F3CCC1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1196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69925F41-EC0C-3FC3-067D-E2FADD46E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36985A4A-530A-34E5-5806-BD0FC7FA73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29898FB-3FBF-C370-44F3-64A3B8B0E0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889A5-E85B-4001-9A26-B41E03E83E0C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BAD458A-E7A1-7EC8-A0B4-054DCBBB41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F423AD3-756B-96E1-B0BC-739C836D9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8BA2-FE39-4845-8E42-86C071E7FCC2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646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tuti.elte.hu/a-sejtosztodas-celjai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tuti.elte.hu/a-szamfelezo-osztodas/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tuti.elte.hu/a-szamfelezo-osztodas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uti.elte.hu/a-sejtosztodas-celjai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uti.elte.hu/a-sejtosztodas-celjai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tuti.elte.hu/a-szamtarto-osztodas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uti.elte.hu/a-szamtarto-osztodas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uti.elte.hu/a-szamtarto-osztodas/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uti.elte.hu/a-szamfelezo-osztodas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tuti.elte.hu/a-szamfelezo-osztodas/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tuti.elte.hu/a-szamfelezo-osztodas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7456CA1-385F-8AC2-AAF8-AD6DAFD29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17641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b="1" dirty="0">
                <a:effectLst/>
                <a:hlinkClick r:id="rId2"/>
              </a:rPr>
              <a:t>Osztódási típusok </a:t>
            </a:r>
            <a:r>
              <a:rPr lang="hu-HU" sz="4000" b="1" dirty="0">
                <a:effectLst/>
              </a:rPr>
              <a:t>- párkereső</a:t>
            </a:r>
            <a:endParaRPr lang="hu-HU" sz="4000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03D3BFBF-93AC-C811-4777-893F7410CD78}"/>
              </a:ext>
            </a:extLst>
          </p:cNvPr>
          <p:cNvSpPr txBox="1"/>
          <p:nvPr/>
        </p:nvSpPr>
        <p:spPr>
          <a:xfrm>
            <a:off x="743484" y="617641"/>
            <a:ext cx="102891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Melyik sejt melyik osztódás eredménye? Nagybetűs cetlihez kisbetűvel írottat válassz!</a:t>
            </a:r>
          </a:p>
        </p:txBody>
      </p:sp>
      <p:graphicFrame>
        <p:nvGraphicFramePr>
          <p:cNvPr id="5" name="Táblázat 5">
            <a:extLst>
              <a:ext uri="{FF2B5EF4-FFF2-40B4-BE49-F238E27FC236}">
                <a16:creationId xmlns:a16="http://schemas.microsoft.com/office/drawing/2014/main" id="{06BB46CB-E1ED-5080-A90D-31EE085FDA09}"/>
              </a:ext>
            </a:extLst>
          </p:cNvPr>
          <p:cNvGraphicFramePr>
            <a:graphicFrameLocks noGrp="1"/>
          </p:cNvGraphicFramePr>
          <p:nvPr/>
        </p:nvGraphicFramePr>
        <p:xfrm>
          <a:off x="743484" y="1116638"/>
          <a:ext cx="10289138" cy="53505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44569">
                  <a:extLst>
                    <a:ext uri="{9D8B030D-6E8A-4147-A177-3AD203B41FA5}">
                      <a16:colId xmlns:a16="http://schemas.microsoft.com/office/drawing/2014/main" val="349215523"/>
                    </a:ext>
                  </a:extLst>
                </a:gridCol>
                <a:gridCol w="5144569">
                  <a:extLst>
                    <a:ext uri="{9D8B030D-6E8A-4147-A177-3AD203B41FA5}">
                      <a16:colId xmlns:a16="http://schemas.microsoft.com/office/drawing/2014/main" val="1752934341"/>
                    </a:ext>
                  </a:extLst>
                </a:gridCol>
              </a:tblGrid>
              <a:tr h="1291477">
                <a:tc>
                  <a:txBody>
                    <a:bodyPr/>
                    <a:lstStyle/>
                    <a:p>
                      <a:pPr algn="ctr"/>
                      <a:r>
                        <a:rPr lang="hu-HU" sz="2400" dirty="0"/>
                        <a:t>TESTI SEJTEK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dirty="0"/>
                        <a:t>számtartó osztódás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1123906"/>
                  </a:ext>
                </a:extLst>
              </a:tr>
              <a:tr h="1291477">
                <a:tc>
                  <a:txBody>
                    <a:bodyPr/>
                    <a:lstStyle/>
                    <a:p>
                      <a:pPr algn="ctr"/>
                      <a:r>
                        <a:rPr lang="hu-HU" sz="2400" dirty="0"/>
                        <a:t>IVARSEJTEK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dirty="0"/>
                        <a:t>számfelező osztódás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4513820"/>
                  </a:ext>
                </a:extLst>
              </a:tr>
              <a:tr h="129147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dirty="0"/>
                        <a:t>SZÁMTARTÓ OSZTÓDÁS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dirty="0"/>
                        <a:t>a kromoszómák száma a szülői és az utódsejtekben azonos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6947823"/>
                  </a:ext>
                </a:extLst>
              </a:tr>
              <a:tr h="14761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2400" dirty="0"/>
                        <a:t>SZÁMFELEZŐ OSZTÓDÁS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dirty="0"/>
                        <a:t>a kromoszómák száma az utódsejtek mindegyikében fele annyi, mint a szülői sejtben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9900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30940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3FBD216-ADCE-4E42-215C-F29ACA587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66367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b="1" dirty="0" err="1">
                <a:hlinkClick r:id="rId2"/>
              </a:rPr>
              <a:t>Haploiditás</a:t>
            </a:r>
            <a:r>
              <a:rPr lang="hu-HU" sz="4000" b="1" dirty="0"/>
              <a:t> - keresztrejtvény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2BEE9A8B-C653-3E14-087A-4B1051FFCCB3}"/>
              </a:ext>
            </a:extLst>
          </p:cNvPr>
          <p:cNvSpPr txBox="1"/>
          <p:nvPr/>
        </p:nvSpPr>
        <p:spPr>
          <a:xfrm>
            <a:off x="111095" y="566367"/>
            <a:ext cx="113573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A rejtvény megfejtése a számfelező osztódás eredménye - vajon mi az? Ha a megfejtés több szó, azokat írd egybe!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C41D1480-68F2-4568-88E4-5D9ED8C39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194" y="1132734"/>
            <a:ext cx="5943110" cy="4080201"/>
          </a:xfrm>
          <a:prstGeom prst="rect">
            <a:avLst/>
          </a:prstGeom>
        </p:spPr>
      </p:pic>
      <p:graphicFrame>
        <p:nvGraphicFramePr>
          <p:cNvPr id="7" name="Táblázat 7">
            <a:extLst>
              <a:ext uri="{FF2B5EF4-FFF2-40B4-BE49-F238E27FC236}">
                <a16:creationId xmlns:a16="http://schemas.microsoft.com/office/drawing/2014/main" id="{1F602C11-3517-545C-6215-A3D6ABEF1652}"/>
              </a:ext>
            </a:extLst>
          </p:cNvPr>
          <p:cNvGraphicFramePr>
            <a:graphicFrameLocks noGrp="1"/>
          </p:cNvGraphicFramePr>
          <p:nvPr/>
        </p:nvGraphicFramePr>
        <p:xfrm>
          <a:off x="6323887" y="1132733"/>
          <a:ext cx="5785503" cy="56838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9840">
                  <a:extLst>
                    <a:ext uri="{9D8B030D-6E8A-4147-A177-3AD203B41FA5}">
                      <a16:colId xmlns:a16="http://schemas.microsoft.com/office/drawing/2014/main" val="2686333019"/>
                    </a:ext>
                  </a:extLst>
                </a:gridCol>
                <a:gridCol w="3327162">
                  <a:extLst>
                    <a:ext uri="{9D8B030D-6E8A-4147-A177-3AD203B41FA5}">
                      <a16:colId xmlns:a16="http://schemas.microsoft.com/office/drawing/2014/main" val="1940268450"/>
                    </a:ext>
                  </a:extLst>
                </a:gridCol>
                <a:gridCol w="1928501">
                  <a:extLst>
                    <a:ext uri="{9D8B030D-6E8A-4147-A177-3AD203B41FA5}">
                      <a16:colId xmlns:a16="http://schemas.microsoft.com/office/drawing/2014/main" val="1472311028"/>
                    </a:ext>
                  </a:extLst>
                </a:gridCol>
              </a:tblGrid>
              <a:tr h="471790">
                <a:tc>
                  <a:txBody>
                    <a:bodyPr/>
                    <a:lstStyle/>
                    <a:p>
                      <a:r>
                        <a:rPr lang="hu-H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a számfelező osztódás első szakaszában ezek rendeződnek az egyenlítői síkba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homológ párok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895220"/>
                  </a:ext>
                </a:extLst>
              </a:tr>
              <a:tr h="471790">
                <a:tc>
                  <a:txBody>
                    <a:bodyPr/>
                    <a:lstStyle/>
                    <a:p>
                      <a:r>
                        <a:rPr lang="hu-H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az Y-kromoszóma csak ilyen eredetű lehet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apai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255650"/>
                  </a:ext>
                </a:extLst>
              </a:tr>
              <a:tr h="471790">
                <a:tc>
                  <a:txBody>
                    <a:bodyPr/>
                    <a:lstStyle/>
                    <a:p>
                      <a:r>
                        <a:rPr lang="hu-H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Mit alkotnak az egymásnak megfelelő anyai és apai kromoszómák a számfelező osztódás első szakaszában?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párokat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272647"/>
                  </a:ext>
                </a:extLst>
              </a:tr>
              <a:tr h="471790">
                <a:tc>
                  <a:txBody>
                    <a:bodyPr/>
                    <a:lstStyle/>
                    <a:p>
                      <a:r>
                        <a:rPr lang="hu-H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a kromoszóma szerelvényre vonatkozó azon állapot neve, ami a számfelező osztódással változik csak meg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err="1"/>
                        <a:t>diploid</a:t>
                      </a:r>
                      <a:endParaRPr lang="hu-H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7913631"/>
                  </a:ext>
                </a:extLst>
              </a:tr>
              <a:tr h="471790">
                <a:tc>
                  <a:txBody>
                    <a:bodyPr/>
                    <a:lstStyle/>
                    <a:p>
                      <a:r>
                        <a:rPr lang="hu-H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az a folyamat, mely során egy sejt megduplázza önmagát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osztódás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026885"/>
                  </a:ext>
                </a:extLst>
              </a:tr>
              <a:tr h="471790">
                <a:tc>
                  <a:txBody>
                    <a:bodyPr/>
                    <a:lstStyle/>
                    <a:p>
                      <a:r>
                        <a:rPr lang="hu-H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a kromoszómakészletünkben csak 2 van belőle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ivarikromoszóma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409848"/>
                  </a:ext>
                </a:extLst>
              </a:tr>
              <a:tr h="471790">
                <a:tc>
                  <a:txBody>
                    <a:bodyPr/>
                    <a:lstStyle/>
                    <a:p>
                      <a:r>
                        <a:rPr lang="hu-H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géneket hordozó molekula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/>
                        <a:t>DNS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700674"/>
                  </a:ext>
                </a:extLst>
              </a:tr>
            </a:tbl>
          </a:graphicData>
        </a:graphic>
      </p:graphicFrame>
      <p:sp>
        <p:nvSpPr>
          <p:cNvPr id="8" name="Szövegdoboz 7">
            <a:extLst>
              <a:ext uri="{FF2B5EF4-FFF2-40B4-BE49-F238E27FC236}">
                <a16:creationId xmlns:a16="http://schemas.microsoft.com/office/drawing/2014/main" id="{9956BC86-8894-0822-0265-00D2C53A5233}"/>
              </a:ext>
            </a:extLst>
          </p:cNvPr>
          <p:cNvSpPr txBox="1"/>
          <p:nvPr/>
        </p:nvSpPr>
        <p:spPr>
          <a:xfrm>
            <a:off x="2166708" y="5225304"/>
            <a:ext cx="2076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MEGFEJTÉS: </a:t>
            </a:r>
            <a:r>
              <a:rPr lang="hu-HU" dirty="0" err="1"/>
              <a:t>haploid</a:t>
            </a:r>
            <a:endParaRPr lang="hu-HU" dirty="0"/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68DCBC21-47E2-909B-D809-5499D66BEB3F}"/>
              </a:ext>
            </a:extLst>
          </p:cNvPr>
          <p:cNvSpPr txBox="1"/>
          <p:nvPr/>
        </p:nvSpPr>
        <p:spPr>
          <a:xfrm>
            <a:off x="365333" y="5868265"/>
            <a:ext cx="60974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i="1" dirty="0"/>
              <a:t>A számfelező osztódás eredménye a </a:t>
            </a:r>
            <a:r>
              <a:rPr lang="hu-HU" i="1" dirty="0" err="1"/>
              <a:t>haploid</a:t>
            </a:r>
            <a:r>
              <a:rPr lang="hu-HU" i="1" dirty="0"/>
              <a:t> állapot, mivel az osztódás egyik kulcs eseménye a homológ kromoszómapárok szétválasztása.</a:t>
            </a:r>
          </a:p>
        </p:txBody>
      </p:sp>
    </p:spTree>
    <p:extLst>
      <p:ext uri="{BB962C8B-B14F-4D97-AF65-F5344CB8AC3E}">
        <p14:creationId xmlns:p14="http://schemas.microsoft.com/office/powerpoint/2010/main" val="2339933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AB77E39-8178-76CE-5EA6-1146FBD68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568"/>
            <a:ext cx="10515600" cy="626187"/>
          </a:xfrm>
        </p:spPr>
        <p:txBody>
          <a:bodyPr>
            <a:normAutofit fontScale="90000"/>
          </a:bodyPr>
          <a:lstStyle/>
          <a:p>
            <a:pPr algn="ctr"/>
            <a:r>
              <a:rPr lang="hu-HU" b="1" dirty="0" err="1">
                <a:effectLst/>
                <a:hlinkClick r:id="rId2"/>
              </a:rPr>
              <a:t>Haploiditás</a:t>
            </a:r>
            <a:r>
              <a:rPr lang="hu-HU" b="1" dirty="0">
                <a:effectLst/>
                <a:hlinkClick r:id="rId2"/>
              </a:rPr>
              <a:t> meghatározása </a:t>
            </a:r>
            <a:r>
              <a:rPr lang="hu-HU" b="1" dirty="0">
                <a:effectLst/>
              </a:rPr>
              <a:t>– többválasztásos kvíz</a:t>
            </a:r>
            <a:endParaRPr lang="hu-HU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A2227DCF-598B-1536-9B1A-805DF63FD836}"/>
              </a:ext>
            </a:extLst>
          </p:cNvPr>
          <p:cNvSpPr txBox="1"/>
          <p:nvPr/>
        </p:nvSpPr>
        <p:spPr>
          <a:xfrm>
            <a:off x="3047288" y="700755"/>
            <a:ext cx="6097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Szerinted mi a </a:t>
            </a:r>
            <a:r>
              <a:rPr lang="hu-HU" dirty="0" err="1"/>
              <a:t>haploid</a:t>
            </a:r>
            <a:r>
              <a:rPr lang="hu-HU" dirty="0"/>
              <a:t> állapot lényege?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5E956BD1-E7E9-0394-3A5F-5F19559D0938}"/>
              </a:ext>
            </a:extLst>
          </p:cNvPr>
          <p:cNvSpPr txBox="1"/>
          <p:nvPr/>
        </p:nvSpPr>
        <p:spPr>
          <a:xfrm>
            <a:off x="758439" y="1511608"/>
            <a:ext cx="9855438" cy="3338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hu-HU" dirty="0"/>
              <a:t>Miért </a:t>
            </a:r>
            <a:r>
              <a:rPr lang="hu-HU" dirty="0" err="1"/>
              <a:t>haploid</a:t>
            </a:r>
            <a:r>
              <a:rPr lang="hu-HU" dirty="0"/>
              <a:t> egy sejt?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hu-HU" dirty="0"/>
              <a:t>a kromoszómaszáma a felére csökken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hu-HU" dirty="0"/>
              <a:t>mindegyik kromoszómájának vagy csak az apai, vagy csak az anyai eredetű tagja van benne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hu-HU" dirty="0"/>
              <a:t>mindegyik kromoszómájának csak az anyai eredetű tagja van benne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hu-HU" dirty="0"/>
              <a:t>mindegyik kromoszómájának csak az apai eredetű tagja van benne</a:t>
            </a:r>
          </a:p>
          <a:p>
            <a:pPr marL="742950" lvl="1" indent="-2857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hu-HU" dirty="0"/>
              <a:t>1 kromoszóma szerelvényt tartalmaz</a:t>
            </a: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AD7BFDCF-A404-5F6A-3D54-A8C72A9FA1E5}"/>
              </a:ext>
            </a:extLst>
          </p:cNvPr>
          <p:cNvSpPr txBox="1"/>
          <p:nvPr/>
        </p:nvSpPr>
        <p:spPr>
          <a:xfrm>
            <a:off x="664435" y="5510914"/>
            <a:ext cx="10515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i="1" dirty="0"/>
              <a:t>Az, hogy a kromoszómaszám felére csökken, csak következmény - a lényeg, hogy a homológ párok tagjai egyedül, azaz pár nélkül maradnak, és ezzel a sejtben a kromoszóma szerelvények száma 1-re csökken.</a:t>
            </a:r>
          </a:p>
        </p:txBody>
      </p:sp>
    </p:spTree>
    <p:extLst>
      <p:ext uri="{BB962C8B-B14F-4D97-AF65-F5344CB8AC3E}">
        <p14:creationId xmlns:p14="http://schemas.microsoft.com/office/powerpoint/2010/main" val="1396804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B3F186C-D923-C1DA-46CF-D8BBC090C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43279"/>
          </a:xfrm>
        </p:spPr>
        <p:txBody>
          <a:bodyPr>
            <a:normAutofit/>
          </a:bodyPr>
          <a:lstStyle/>
          <a:p>
            <a:pPr algn="ctr"/>
            <a:r>
              <a:rPr lang="hu-HU" sz="4000" b="1" dirty="0">
                <a:effectLst/>
                <a:hlinkClick r:id="rId2"/>
              </a:rPr>
              <a:t>Sejtosztódás – feladatok </a:t>
            </a:r>
            <a:r>
              <a:rPr lang="hu-HU" sz="4000" b="1" dirty="0">
                <a:effectLst/>
              </a:rPr>
              <a:t>– csoportba rendezés</a:t>
            </a:r>
            <a:endParaRPr lang="hu-HU" sz="4000" dirty="0"/>
          </a:p>
        </p:txBody>
      </p:sp>
      <p:graphicFrame>
        <p:nvGraphicFramePr>
          <p:cNvPr id="3" name="Táblázat 3">
            <a:extLst>
              <a:ext uri="{FF2B5EF4-FFF2-40B4-BE49-F238E27FC236}">
                <a16:creationId xmlns:a16="http://schemas.microsoft.com/office/drawing/2014/main" id="{0CC5D5AA-56FD-69E2-6BC6-1692B6645286}"/>
              </a:ext>
            </a:extLst>
          </p:cNvPr>
          <p:cNvGraphicFramePr>
            <a:graphicFrameLocks noGrp="1"/>
          </p:cNvGraphicFramePr>
          <p:nvPr/>
        </p:nvGraphicFramePr>
        <p:xfrm>
          <a:off x="1273324" y="719665"/>
          <a:ext cx="9784935" cy="18098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61645">
                  <a:extLst>
                    <a:ext uri="{9D8B030D-6E8A-4147-A177-3AD203B41FA5}">
                      <a16:colId xmlns:a16="http://schemas.microsoft.com/office/drawing/2014/main" val="1904619295"/>
                    </a:ext>
                  </a:extLst>
                </a:gridCol>
                <a:gridCol w="3261645">
                  <a:extLst>
                    <a:ext uri="{9D8B030D-6E8A-4147-A177-3AD203B41FA5}">
                      <a16:colId xmlns:a16="http://schemas.microsoft.com/office/drawing/2014/main" val="241422889"/>
                    </a:ext>
                  </a:extLst>
                </a:gridCol>
                <a:gridCol w="3261645">
                  <a:extLst>
                    <a:ext uri="{9D8B030D-6E8A-4147-A177-3AD203B41FA5}">
                      <a16:colId xmlns:a16="http://schemas.microsoft.com/office/drawing/2014/main" val="2181351782"/>
                    </a:ext>
                  </a:extLst>
                </a:gridCol>
              </a:tblGrid>
              <a:tr h="1809890">
                <a:tc>
                  <a:txBody>
                    <a:bodyPr/>
                    <a:lstStyle/>
                    <a:p>
                      <a:pPr algn="ctr"/>
                      <a:r>
                        <a:rPr lang="hu-HU" sz="3200" dirty="0">
                          <a:solidFill>
                            <a:schemeClr val="tx1"/>
                          </a:solidFill>
                        </a:rPr>
                        <a:t>SZÁMTARTÓ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3200" dirty="0">
                          <a:solidFill>
                            <a:schemeClr val="tx1"/>
                          </a:solidFill>
                        </a:rPr>
                        <a:t>MINDKETTŐ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3200" dirty="0">
                          <a:solidFill>
                            <a:schemeClr val="tx1"/>
                          </a:solidFill>
                        </a:rPr>
                        <a:t>SZÁMFELEZŐ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9524439"/>
                  </a:ext>
                </a:extLst>
              </a:tr>
            </a:tbl>
          </a:graphicData>
        </a:graphic>
      </p:graphicFrame>
      <p:sp>
        <p:nvSpPr>
          <p:cNvPr id="5" name="Szövegdoboz 4">
            <a:extLst>
              <a:ext uri="{FF2B5EF4-FFF2-40B4-BE49-F238E27FC236}">
                <a16:creationId xmlns:a16="http://schemas.microsoft.com/office/drawing/2014/main" id="{AAD465D0-651D-9A51-2BB8-AF84FADE317D}"/>
              </a:ext>
            </a:extLst>
          </p:cNvPr>
          <p:cNvSpPr txBox="1"/>
          <p:nvPr/>
        </p:nvSpPr>
        <p:spPr>
          <a:xfrm>
            <a:off x="386863" y="2810634"/>
            <a:ext cx="4057444" cy="193899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elpusztult sejtek pótlása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testi sejtek képzése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szervek fenntartása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tudományos neve: </a:t>
            </a:r>
            <a:r>
              <a:rPr lang="hu-HU" sz="2400" dirty="0" err="1"/>
              <a:t>mitózis</a:t>
            </a:r>
            <a:endParaRPr lang="hu-H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az életfunkciók biztosítása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471CCC0D-C68C-D887-BCC2-D56EF38FB420}"/>
              </a:ext>
            </a:extLst>
          </p:cNvPr>
          <p:cNvSpPr txBox="1"/>
          <p:nvPr/>
        </p:nvSpPr>
        <p:spPr>
          <a:xfrm>
            <a:off x="4444307" y="4704615"/>
            <a:ext cx="497003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sejtszám emelése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genetikai állomány átadása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az osztódás végén kapott sejtekben a kromoszómaszám azonos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új sejtek létrehozása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87978BBD-FAE8-DABB-1C65-0CF01E8A5C01}"/>
              </a:ext>
            </a:extLst>
          </p:cNvPr>
          <p:cNvSpPr txBox="1"/>
          <p:nvPr/>
        </p:nvSpPr>
        <p:spPr>
          <a:xfrm>
            <a:off x="7874508" y="2789058"/>
            <a:ext cx="3930629" cy="120032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új szervezet létrehozása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ivarsejtek képzése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tudományos neve: </a:t>
            </a:r>
            <a:r>
              <a:rPr lang="hu-HU" sz="2400" dirty="0" err="1"/>
              <a:t>meiózis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3294561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AECDE56-75CB-AE8C-7993-E18C9336B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563"/>
            <a:ext cx="10515600" cy="1015267"/>
          </a:xfrm>
        </p:spPr>
        <p:txBody>
          <a:bodyPr>
            <a:normAutofit fontScale="90000"/>
          </a:bodyPr>
          <a:lstStyle/>
          <a:p>
            <a:pPr algn="ctr"/>
            <a:r>
              <a:rPr lang="hu-HU" b="1" dirty="0" err="1">
                <a:effectLst/>
                <a:hlinkClick r:id="rId2"/>
              </a:rPr>
              <a:t>Testvérkromatidák</a:t>
            </a:r>
            <a:r>
              <a:rPr lang="hu-HU" b="1" dirty="0">
                <a:effectLst/>
                <a:hlinkClick r:id="rId2"/>
              </a:rPr>
              <a:t> </a:t>
            </a:r>
            <a:r>
              <a:rPr lang="hu-HU" b="1" dirty="0" err="1">
                <a:effectLst/>
                <a:hlinkClick r:id="rId2"/>
              </a:rPr>
              <a:t>vs</a:t>
            </a:r>
            <a:r>
              <a:rPr lang="hu-HU" b="1" dirty="0">
                <a:effectLst/>
                <a:hlinkClick r:id="rId2"/>
              </a:rPr>
              <a:t>. homológ kromoszómapárok</a:t>
            </a:r>
            <a:br>
              <a:rPr lang="hu-HU" b="1" dirty="0">
                <a:effectLst/>
              </a:rPr>
            </a:br>
            <a:r>
              <a:rPr lang="hu-HU" b="1" dirty="0">
                <a:effectLst/>
              </a:rPr>
              <a:t>- csoportba rendezés</a:t>
            </a:r>
            <a:endParaRPr lang="hu-HU" b="1" dirty="0"/>
          </a:p>
        </p:txBody>
      </p:sp>
      <p:graphicFrame>
        <p:nvGraphicFramePr>
          <p:cNvPr id="3" name="Táblázat 3">
            <a:extLst>
              <a:ext uri="{FF2B5EF4-FFF2-40B4-BE49-F238E27FC236}">
                <a16:creationId xmlns:a16="http://schemas.microsoft.com/office/drawing/2014/main" id="{83D1F6F5-0481-279C-A3CD-498806138885}"/>
              </a:ext>
            </a:extLst>
          </p:cNvPr>
          <p:cNvGraphicFramePr>
            <a:graphicFrameLocks noGrp="1"/>
          </p:cNvGraphicFramePr>
          <p:nvPr/>
        </p:nvGraphicFramePr>
        <p:xfrm>
          <a:off x="949569" y="1255996"/>
          <a:ext cx="10163908" cy="17333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1954">
                  <a:extLst>
                    <a:ext uri="{9D8B030D-6E8A-4147-A177-3AD203B41FA5}">
                      <a16:colId xmlns:a16="http://schemas.microsoft.com/office/drawing/2014/main" val="2471091063"/>
                    </a:ext>
                  </a:extLst>
                </a:gridCol>
                <a:gridCol w="5081954">
                  <a:extLst>
                    <a:ext uri="{9D8B030D-6E8A-4147-A177-3AD203B41FA5}">
                      <a16:colId xmlns:a16="http://schemas.microsoft.com/office/drawing/2014/main" val="3933768684"/>
                    </a:ext>
                  </a:extLst>
                </a:gridCol>
              </a:tblGrid>
              <a:tr h="1733388">
                <a:tc>
                  <a:txBody>
                    <a:bodyPr/>
                    <a:lstStyle/>
                    <a:p>
                      <a:pPr algn="ctr"/>
                      <a:r>
                        <a:rPr lang="hu-HU" sz="3200" dirty="0"/>
                        <a:t>TESTVÉRKROMATIDÁK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3200" dirty="0"/>
                        <a:t>HOMOLÓG KROMOSZÓMAPÁROK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2672328"/>
                  </a:ext>
                </a:extLst>
              </a:tr>
            </a:tbl>
          </a:graphicData>
        </a:graphic>
      </p:graphicFrame>
      <p:sp>
        <p:nvSpPr>
          <p:cNvPr id="5" name="Szövegdoboz 4">
            <a:extLst>
              <a:ext uri="{FF2B5EF4-FFF2-40B4-BE49-F238E27FC236}">
                <a16:creationId xmlns:a16="http://schemas.microsoft.com/office/drawing/2014/main" id="{2CA526AE-4F37-DE7C-F26B-7D17530BA0B6}"/>
              </a:ext>
            </a:extLst>
          </p:cNvPr>
          <p:cNvSpPr txBox="1"/>
          <p:nvPr/>
        </p:nvSpPr>
        <p:spPr>
          <a:xfrm>
            <a:off x="501160" y="3213495"/>
            <a:ext cx="5002823" cy="22510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egymás tökéletes másolatai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azonos génváltozatok vannak rajtuk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más néven transzportkromoszómák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a számtartó osztódáskor válnak szét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0814E98A-E343-9A73-A003-C4C33A715B42}"/>
              </a:ext>
            </a:extLst>
          </p:cNvPr>
          <p:cNvSpPr txBox="1"/>
          <p:nvPr/>
        </p:nvSpPr>
        <p:spPr>
          <a:xfrm>
            <a:off x="6293093" y="3305827"/>
            <a:ext cx="5796329" cy="2066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2400" dirty="0"/>
              <a:t>azonos gének vannak rajtuk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a pár egyik tagja apai, másik anyai eredetű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a számfelező osztódáskor válnak szét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hu-HU" sz="2400" dirty="0"/>
              <a:t>szétválásuk megszünteti a </a:t>
            </a:r>
            <a:r>
              <a:rPr lang="hu-HU" sz="2400" dirty="0" err="1"/>
              <a:t>diploid</a:t>
            </a:r>
            <a:r>
              <a:rPr lang="hu-HU" sz="2400" dirty="0"/>
              <a:t> állapotot</a:t>
            </a:r>
          </a:p>
        </p:txBody>
      </p:sp>
    </p:spTree>
    <p:extLst>
      <p:ext uri="{BB962C8B-B14F-4D97-AF65-F5344CB8AC3E}">
        <p14:creationId xmlns:p14="http://schemas.microsoft.com/office/powerpoint/2010/main" val="1204353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75FB048-F94F-1EBA-D7BE-042B23600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66367"/>
          </a:xfrm>
        </p:spPr>
        <p:txBody>
          <a:bodyPr>
            <a:normAutofit fontScale="90000"/>
          </a:bodyPr>
          <a:lstStyle/>
          <a:p>
            <a:pPr algn="ctr"/>
            <a:r>
              <a:rPr lang="hu-HU" b="1" dirty="0">
                <a:hlinkClick r:id="rId2"/>
              </a:rPr>
              <a:t>Sejtmag és DNS </a:t>
            </a:r>
            <a:r>
              <a:rPr lang="hu-HU" b="1" dirty="0"/>
              <a:t>- </a:t>
            </a:r>
            <a:r>
              <a:rPr lang="hu-HU" sz="4400" b="1" dirty="0">
                <a:effectLst/>
              </a:rPr>
              <a:t>hozzárendelés</a:t>
            </a:r>
            <a:endParaRPr lang="hu-HU" b="1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3E9827F6-1779-F1C1-005C-116E326CE1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320" y="1247685"/>
            <a:ext cx="5804549" cy="5394907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id="{13B2418D-9C60-6689-F2A9-1D81622C1165}"/>
              </a:ext>
            </a:extLst>
          </p:cNvPr>
          <p:cNvSpPr txBox="1"/>
          <p:nvPr/>
        </p:nvSpPr>
        <p:spPr>
          <a:xfrm>
            <a:off x="8303491" y="1089891"/>
            <a:ext cx="1741439" cy="2784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hu-HU" dirty="0"/>
              <a:t>1. sejtmag</a:t>
            </a:r>
          </a:p>
          <a:p>
            <a:pPr>
              <a:lnSpc>
                <a:spcPct val="200000"/>
              </a:lnSpc>
            </a:pPr>
            <a:r>
              <a:rPr lang="hu-HU" dirty="0"/>
              <a:t>2. </a:t>
            </a:r>
            <a:r>
              <a:rPr lang="hu-HU" dirty="0" err="1"/>
              <a:t>kromatidszál</a:t>
            </a:r>
            <a:endParaRPr lang="hu-HU" dirty="0"/>
          </a:p>
          <a:p>
            <a:pPr>
              <a:lnSpc>
                <a:spcPct val="200000"/>
              </a:lnSpc>
            </a:pPr>
            <a:r>
              <a:rPr lang="hu-HU" dirty="0"/>
              <a:t>3. DNS-szál</a:t>
            </a:r>
          </a:p>
          <a:p>
            <a:pPr>
              <a:lnSpc>
                <a:spcPct val="200000"/>
              </a:lnSpc>
            </a:pPr>
            <a:r>
              <a:rPr lang="hu-HU" dirty="0"/>
              <a:t>4. DNS-molekula</a:t>
            </a:r>
          </a:p>
          <a:p>
            <a:pPr>
              <a:lnSpc>
                <a:spcPct val="200000"/>
              </a:lnSpc>
            </a:pPr>
            <a:r>
              <a:rPr lang="hu-HU" dirty="0"/>
              <a:t>5. fehérjék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A1773992-A5A2-509B-9284-B3BFF95C89BD}"/>
              </a:ext>
            </a:extLst>
          </p:cNvPr>
          <p:cNvSpPr txBox="1"/>
          <p:nvPr/>
        </p:nvSpPr>
        <p:spPr>
          <a:xfrm>
            <a:off x="3027157" y="537694"/>
            <a:ext cx="6097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Nevezd meg az osztódó sejt részleteit!</a:t>
            </a:r>
          </a:p>
        </p:txBody>
      </p:sp>
    </p:spTree>
    <p:extLst>
      <p:ext uri="{BB962C8B-B14F-4D97-AF65-F5344CB8AC3E}">
        <p14:creationId xmlns:p14="http://schemas.microsoft.com/office/powerpoint/2010/main" val="4101143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>
            <a:extLst>
              <a:ext uri="{FF2B5EF4-FFF2-40B4-BE49-F238E27FC236}">
                <a16:creationId xmlns:a16="http://schemas.microsoft.com/office/drawing/2014/main" id="{DC0B9EE2-ACFC-145A-16CB-42746E3C59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499" y="1089891"/>
            <a:ext cx="6077628" cy="5663798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0B849BF8-F7B6-EAFF-B7BA-7EE1E3474AEF}"/>
              </a:ext>
            </a:extLst>
          </p:cNvPr>
          <p:cNvSpPr txBox="1"/>
          <p:nvPr/>
        </p:nvSpPr>
        <p:spPr>
          <a:xfrm>
            <a:off x="8303491" y="1089891"/>
            <a:ext cx="2999860" cy="2784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hu-HU" dirty="0"/>
              <a:t>1. </a:t>
            </a:r>
            <a:r>
              <a:rPr lang="hu-HU" dirty="0" err="1"/>
              <a:t>kétkromatidás</a:t>
            </a:r>
            <a:r>
              <a:rPr lang="hu-HU" dirty="0"/>
              <a:t> kromoszóma</a:t>
            </a:r>
          </a:p>
          <a:p>
            <a:pPr>
              <a:lnSpc>
                <a:spcPct val="200000"/>
              </a:lnSpc>
            </a:pPr>
            <a:r>
              <a:rPr lang="hu-HU" dirty="0"/>
              <a:t>2. osztódási orsó</a:t>
            </a:r>
          </a:p>
          <a:p>
            <a:pPr>
              <a:lnSpc>
                <a:spcPct val="200000"/>
              </a:lnSpc>
            </a:pPr>
            <a:r>
              <a:rPr lang="hu-HU" dirty="0"/>
              <a:t>3. húzófonal</a:t>
            </a:r>
          </a:p>
          <a:p>
            <a:pPr>
              <a:lnSpc>
                <a:spcPct val="200000"/>
              </a:lnSpc>
            </a:pPr>
            <a:r>
              <a:rPr lang="hu-HU" dirty="0"/>
              <a:t>4. sejtközpont</a:t>
            </a:r>
          </a:p>
          <a:p>
            <a:pPr>
              <a:lnSpc>
                <a:spcPct val="200000"/>
              </a:lnSpc>
            </a:pPr>
            <a:r>
              <a:rPr lang="hu-HU" dirty="0"/>
              <a:t>5. </a:t>
            </a:r>
            <a:r>
              <a:rPr lang="hu-HU" dirty="0" err="1"/>
              <a:t>testvérkromatida</a:t>
            </a:r>
            <a:endParaRPr lang="hu-HU" dirty="0"/>
          </a:p>
        </p:txBody>
      </p:sp>
      <p:sp>
        <p:nvSpPr>
          <p:cNvPr id="5" name="Cím 1">
            <a:extLst>
              <a:ext uri="{FF2B5EF4-FFF2-40B4-BE49-F238E27FC236}">
                <a16:creationId xmlns:a16="http://schemas.microsoft.com/office/drawing/2014/main" id="{AEFE2A16-0C25-661D-B7F0-E0910205697B}"/>
              </a:ext>
            </a:extLst>
          </p:cNvPr>
          <p:cNvSpPr txBox="1">
            <a:spLocks/>
          </p:cNvSpPr>
          <p:nvPr/>
        </p:nvSpPr>
        <p:spPr>
          <a:xfrm>
            <a:off x="838200" y="0"/>
            <a:ext cx="10515600" cy="566367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b="1" dirty="0" err="1">
                <a:hlinkClick r:id="rId3"/>
              </a:rPr>
              <a:t>Mitózis</a:t>
            </a:r>
            <a:r>
              <a:rPr lang="hu-HU" b="1" dirty="0">
                <a:hlinkClick r:id="rId3"/>
              </a:rPr>
              <a:t> – morfológia </a:t>
            </a:r>
            <a:r>
              <a:rPr lang="hu-HU" b="1" dirty="0"/>
              <a:t>- </a:t>
            </a:r>
            <a:r>
              <a:rPr lang="hu-HU" sz="4400" b="1" dirty="0">
                <a:effectLst/>
              </a:rPr>
              <a:t>hozzárendelés</a:t>
            </a:r>
            <a:endParaRPr lang="hu-HU" b="1" dirty="0"/>
          </a:p>
        </p:txBody>
      </p:sp>
      <p:sp>
        <p:nvSpPr>
          <p:cNvPr id="2" name="Szövegdoboz 1">
            <a:extLst>
              <a:ext uri="{FF2B5EF4-FFF2-40B4-BE49-F238E27FC236}">
                <a16:creationId xmlns:a16="http://schemas.microsoft.com/office/drawing/2014/main" id="{3EF654D6-15A3-45E8-40D3-925A148F22BB}"/>
              </a:ext>
            </a:extLst>
          </p:cNvPr>
          <p:cNvSpPr txBox="1"/>
          <p:nvPr/>
        </p:nvSpPr>
        <p:spPr>
          <a:xfrm>
            <a:off x="4784423" y="566367"/>
            <a:ext cx="262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Nevezd meg a kép részeit!</a:t>
            </a:r>
          </a:p>
        </p:txBody>
      </p:sp>
    </p:spTree>
    <p:extLst>
      <p:ext uri="{BB962C8B-B14F-4D97-AF65-F5344CB8AC3E}">
        <p14:creationId xmlns:p14="http://schemas.microsoft.com/office/powerpoint/2010/main" val="1771785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76FD112-15DB-A97E-465A-A9243C5FB0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534" y="1"/>
            <a:ext cx="10515600" cy="1153682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b="1" dirty="0">
                <a:effectLst/>
                <a:hlinkClick r:id="rId2"/>
              </a:rPr>
              <a:t>Számtartó osztódás - a király öröklésmenete, párhuzamok </a:t>
            </a:r>
            <a:r>
              <a:rPr lang="hu-HU" sz="4000" b="1" dirty="0">
                <a:effectLst/>
              </a:rPr>
              <a:t>- párkeresés</a:t>
            </a:r>
            <a:endParaRPr lang="hu-HU" sz="4000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398BD239-68FD-FE12-50EC-F0CEEC12CD15}"/>
              </a:ext>
            </a:extLst>
          </p:cNvPr>
          <p:cNvSpPr txBox="1"/>
          <p:nvPr/>
        </p:nvSpPr>
        <p:spPr>
          <a:xfrm>
            <a:off x="592508" y="1153683"/>
            <a:ext cx="110069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Találd meg a párhuzamot a mesebeli király öröklésmenete és a számtartó sejtosztódás eseményei között!</a:t>
            </a:r>
          </a:p>
        </p:txBody>
      </p:sp>
      <p:graphicFrame>
        <p:nvGraphicFramePr>
          <p:cNvPr id="5" name="Táblázat 5">
            <a:extLst>
              <a:ext uri="{FF2B5EF4-FFF2-40B4-BE49-F238E27FC236}">
                <a16:creationId xmlns:a16="http://schemas.microsoft.com/office/drawing/2014/main" id="{0AEE55A1-5B61-601B-569A-CFA69C293EFB}"/>
              </a:ext>
            </a:extLst>
          </p:cNvPr>
          <p:cNvGraphicFramePr>
            <a:graphicFrameLocks noGrp="1"/>
          </p:cNvGraphicFramePr>
          <p:nvPr/>
        </p:nvGraphicFramePr>
        <p:xfrm>
          <a:off x="772683" y="1753707"/>
          <a:ext cx="10826808" cy="48692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13404">
                  <a:extLst>
                    <a:ext uri="{9D8B030D-6E8A-4147-A177-3AD203B41FA5}">
                      <a16:colId xmlns:a16="http://schemas.microsoft.com/office/drawing/2014/main" val="702902526"/>
                    </a:ext>
                  </a:extLst>
                </a:gridCol>
                <a:gridCol w="5413404">
                  <a:extLst>
                    <a:ext uri="{9D8B030D-6E8A-4147-A177-3AD203B41FA5}">
                      <a16:colId xmlns:a16="http://schemas.microsoft.com/office/drawing/2014/main" val="1198488995"/>
                    </a:ext>
                  </a:extLst>
                </a:gridCol>
              </a:tblGrid>
              <a:tr h="973857"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err="1"/>
                        <a:t>egykromatidás</a:t>
                      </a:r>
                      <a:r>
                        <a:rPr lang="hu-HU" sz="2800" dirty="0"/>
                        <a:t> kromoszómák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a király vagyona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4032334"/>
                  </a:ext>
                </a:extLst>
              </a:tr>
              <a:tr h="973857"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err="1"/>
                        <a:t>kétkromatidás</a:t>
                      </a:r>
                      <a:r>
                        <a:rPr lang="hu-HU" sz="2800" dirty="0"/>
                        <a:t> kromoszómák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duplázott örökség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400783"/>
                  </a:ext>
                </a:extLst>
              </a:tr>
              <a:tr h="973857"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transzportkromoszómák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az örökség szétosztására szállítandó vagyontárgyak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3741522"/>
                  </a:ext>
                </a:extLst>
              </a:tr>
              <a:tr h="973857"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egyenlítői síkba rendeződés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ellenőrzés, mindenből 2 van-e?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444731"/>
                  </a:ext>
                </a:extLst>
              </a:tr>
              <a:tr h="973857"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a </a:t>
                      </a:r>
                      <a:r>
                        <a:rPr lang="hu-HU" sz="2800" dirty="0" err="1"/>
                        <a:t>kromatidák</a:t>
                      </a:r>
                      <a:r>
                        <a:rPr lang="hu-HU" sz="2800" dirty="0"/>
                        <a:t> szétválasztása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/>
                        <a:t>öröklés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3339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187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72F0C89-6A32-9873-9949-6ACBF6946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44931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b="1" dirty="0">
                <a:effectLst/>
                <a:hlinkClick r:id="rId2"/>
              </a:rPr>
              <a:t>Számtartó osztódás - a király öröksége</a:t>
            </a:r>
            <a:r>
              <a:rPr lang="hu-HU" sz="4000" b="1" dirty="0">
                <a:effectLst/>
              </a:rPr>
              <a:t>, sorrend</a:t>
            </a:r>
            <a:br>
              <a:rPr lang="hu-HU" sz="4000" b="1" dirty="0">
                <a:effectLst/>
              </a:rPr>
            </a:br>
            <a:r>
              <a:rPr lang="hu-HU" sz="4000" b="1" dirty="0">
                <a:effectLst/>
              </a:rPr>
              <a:t>- idővonal</a:t>
            </a:r>
            <a:endParaRPr lang="hu-HU" sz="4000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E013171C-4469-2B8B-451B-327A372F5DC9}"/>
              </a:ext>
            </a:extLst>
          </p:cNvPr>
          <p:cNvSpPr txBox="1"/>
          <p:nvPr/>
        </p:nvSpPr>
        <p:spPr>
          <a:xfrm>
            <a:off x="59821" y="1044931"/>
            <a:ext cx="121321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Hogyan gondoskodik egy király arról, hogy 2 fia egyforma örökséget kapjon és ugyanolyan vagyontárgyai legyenek, mint neki? Rakd sorba a feladatokat!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07EA7D8-1BA3-EDE6-CDED-FCA7C2056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796" y="1911708"/>
            <a:ext cx="11660227" cy="1076475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CC39FD18-B37A-0283-404D-6B8CD3AA03C6}"/>
              </a:ext>
            </a:extLst>
          </p:cNvPr>
          <p:cNvSpPr txBox="1"/>
          <p:nvPr/>
        </p:nvSpPr>
        <p:spPr>
          <a:xfrm>
            <a:off x="168779" y="3322451"/>
            <a:ext cx="226677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800" dirty="0"/>
              <a:t>leltár: mi az örökség?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A6D11549-2542-01F0-C220-87031625EC2F}"/>
              </a:ext>
            </a:extLst>
          </p:cNvPr>
          <p:cNvSpPr txBox="1"/>
          <p:nvPr/>
        </p:nvSpPr>
        <p:spPr>
          <a:xfrm>
            <a:off x="2869250" y="3322451"/>
            <a:ext cx="30472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800" dirty="0"/>
              <a:t>mindenből 1 másolat készítése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E2DF1173-FD22-2A68-6EC4-D95143AB10D7}"/>
              </a:ext>
            </a:extLst>
          </p:cNvPr>
          <p:cNvSpPr txBox="1"/>
          <p:nvPr/>
        </p:nvSpPr>
        <p:spPr>
          <a:xfrm>
            <a:off x="6275462" y="3322451"/>
            <a:ext cx="304728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800" dirty="0"/>
              <a:t>ellenőrzés, mindenből 2 van-e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34341EFA-BB58-A0D8-C515-4E940CD2600A}"/>
              </a:ext>
            </a:extLst>
          </p:cNvPr>
          <p:cNvSpPr txBox="1"/>
          <p:nvPr/>
        </p:nvSpPr>
        <p:spPr>
          <a:xfrm>
            <a:off x="9412937" y="3322451"/>
            <a:ext cx="254308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800" dirty="0"/>
              <a:t>szétosztás: az eredeti ide, a másolat oda</a:t>
            </a:r>
          </a:p>
        </p:txBody>
      </p:sp>
    </p:spTree>
    <p:extLst>
      <p:ext uri="{BB962C8B-B14F-4D97-AF65-F5344CB8AC3E}">
        <p14:creationId xmlns:p14="http://schemas.microsoft.com/office/powerpoint/2010/main" val="1888186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D55878B-91F3-44AD-5067-52AEED283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0191"/>
          </a:xfrm>
        </p:spPr>
        <p:txBody>
          <a:bodyPr>
            <a:normAutofit/>
          </a:bodyPr>
          <a:lstStyle/>
          <a:p>
            <a:pPr algn="ctr"/>
            <a:r>
              <a:rPr lang="hu-HU" sz="4000" b="1" dirty="0">
                <a:effectLst/>
                <a:hlinkClick r:id="rId2"/>
              </a:rPr>
              <a:t>Az emberi kromoszómaszerelvény </a:t>
            </a:r>
            <a:r>
              <a:rPr lang="hu-HU" sz="4000" b="1" dirty="0">
                <a:effectLst/>
              </a:rPr>
              <a:t>- többválasztásos kvíz 1</a:t>
            </a:r>
            <a:endParaRPr lang="hu-HU" sz="4000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DE52C79A-7AD8-CFCD-797F-57AF54F4E601}"/>
              </a:ext>
            </a:extLst>
          </p:cNvPr>
          <p:cNvSpPr txBox="1"/>
          <p:nvPr/>
        </p:nvSpPr>
        <p:spPr>
          <a:xfrm>
            <a:off x="1817762" y="720191"/>
            <a:ext cx="8556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Készülj fel, egy igazi agytorna következik! Figyelmesen olvass, a szavak sorrendje számít!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21977FC3-D13C-5327-CAF8-323A2CD2C508}"/>
              </a:ext>
            </a:extLst>
          </p:cNvPr>
          <p:cNvSpPr txBox="1"/>
          <p:nvPr/>
        </p:nvSpPr>
        <p:spPr>
          <a:xfrm>
            <a:off x="322604" y="1089523"/>
            <a:ext cx="11479138" cy="53123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hu-HU" dirty="0"/>
              <a:t>Mely állítások igazak az ember kromoszóma készletére (kromoszóma szerelvényére)?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hu-HU" dirty="0"/>
              <a:t>Mi igaz a kromoszómáink darabszámára?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összesen 22 pár van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22 testi kromoszómapárunk van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1 ivari kromoszómánk van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összesen 46 kromoszómánk van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Mi igaz a kromoszómaszerelvényünkre?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a testi sejtekben kettő van: az egyik anyai, a másik apai eredetű 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23 kromoszóma adja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osztódások között 23 </a:t>
            </a:r>
            <a:r>
              <a:rPr lang="hu-HU" u="sng" dirty="0" err="1"/>
              <a:t>kromatida</a:t>
            </a:r>
            <a:r>
              <a:rPr lang="hu-HU" u="sng" dirty="0"/>
              <a:t> adja</a:t>
            </a:r>
            <a:endParaRPr lang="hu-HU" dirty="0"/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osztódások között 23 </a:t>
            </a:r>
            <a:r>
              <a:rPr lang="hu-HU" dirty="0" err="1"/>
              <a:t>testvérkromatida</a:t>
            </a:r>
            <a:r>
              <a:rPr lang="hu-HU" dirty="0"/>
              <a:t> adja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osztódás előtt 23 </a:t>
            </a:r>
            <a:r>
              <a:rPr lang="hu-HU" u="sng" dirty="0" err="1"/>
              <a:t>testvérkromatida</a:t>
            </a:r>
            <a:r>
              <a:rPr lang="hu-HU" u="sng" dirty="0"/>
              <a:t>-pár adja</a:t>
            </a:r>
          </a:p>
        </p:txBody>
      </p:sp>
      <p:sp>
        <p:nvSpPr>
          <p:cNvPr id="3" name="Szövegdoboz 2">
            <a:extLst>
              <a:ext uri="{FF2B5EF4-FFF2-40B4-BE49-F238E27FC236}">
                <a16:creationId xmlns:a16="http://schemas.microsoft.com/office/drawing/2014/main" id="{871C1023-0F1E-01EA-40DE-F8FD6E599F4B}"/>
              </a:ext>
            </a:extLst>
          </p:cNvPr>
          <p:cNvSpPr txBox="1"/>
          <p:nvPr/>
        </p:nvSpPr>
        <p:spPr>
          <a:xfrm>
            <a:off x="8752114" y="6217209"/>
            <a:ext cx="2592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i="1" dirty="0"/>
              <a:t>folytatás a következő dián</a:t>
            </a:r>
          </a:p>
        </p:txBody>
      </p:sp>
    </p:spTree>
    <p:extLst>
      <p:ext uri="{BB962C8B-B14F-4D97-AF65-F5344CB8AC3E}">
        <p14:creationId xmlns:p14="http://schemas.microsoft.com/office/powerpoint/2010/main" val="2653518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>
            <a:extLst>
              <a:ext uri="{FF2B5EF4-FFF2-40B4-BE49-F238E27FC236}">
                <a16:creationId xmlns:a16="http://schemas.microsoft.com/office/drawing/2014/main" id="{B0E8AD0B-98A4-29A8-AE4B-DE8E0FF37BC9}"/>
              </a:ext>
            </a:extLst>
          </p:cNvPr>
          <p:cNvSpPr txBox="1"/>
          <p:nvPr/>
        </p:nvSpPr>
        <p:spPr>
          <a:xfrm>
            <a:off x="663561" y="785619"/>
            <a:ext cx="9240141" cy="37888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 startAt="3"/>
            </a:pPr>
            <a:r>
              <a:rPr lang="hu-HU" dirty="0"/>
              <a:t>Ha egy sejt </a:t>
            </a:r>
            <a:r>
              <a:rPr lang="hu-HU" dirty="0" err="1"/>
              <a:t>diploid</a:t>
            </a:r>
            <a:r>
              <a:rPr lang="hu-HU" dirty="0"/>
              <a:t>, ...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minden kromoszómájából van benne anyai és apai eredetű példány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nincs olyan kromoszómája, amiből csak az egyik szülőtől származó példány van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ivari kromoszómáinak száma 2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2 kromoszóma szerelvénye van</a:t>
            </a:r>
            <a:endParaRPr lang="hu-HU" dirty="0"/>
          </a:p>
          <a:p>
            <a:pPr marL="342900" indent="-342900">
              <a:lnSpc>
                <a:spcPct val="150000"/>
              </a:lnSpc>
              <a:buFont typeface="+mj-lt"/>
              <a:buAutoNum type="arabicPeriod" startAt="4"/>
            </a:pPr>
            <a:r>
              <a:rPr lang="hu-HU" dirty="0"/>
              <a:t>Testi sejtjeinkben 46 kromoszómánk van. Ez mivel egyenlő?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23 pár homológ kromoszóma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23 homológ kromoszómapár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23 pár homológ kromoszómapár</a:t>
            </a:r>
          </a:p>
        </p:txBody>
      </p:sp>
      <p:sp>
        <p:nvSpPr>
          <p:cNvPr id="3" name="Cím 1">
            <a:extLst>
              <a:ext uri="{FF2B5EF4-FFF2-40B4-BE49-F238E27FC236}">
                <a16:creationId xmlns:a16="http://schemas.microsoft.com/office/drawing/2014/main" id="{292E170E-1D33-29D1-003C-00FCD7907E0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201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sz="4000" b="1" dirty="0">
                <a:hlinkClick r:id="rId2"/>
              </a:rPr>
              <a:t>Az emberi kromoszómaszerelvény </a:t>
            </a:r>
            <a:r>
              <a:rPr lang="hu-HU" sz="4000" b="1" dirty="0"/>
              <a:t>- többválasztásos kvíz 2</a:t>
            </a:r>
            <a:endParaRPr lang="hu-HU" sz="4000" dirty="0"/>
          </a:p>
        </p:txBody>
      </p:sp>
    </p:spTree>
    <p:extLst>
      <p:ext uri="{BB962C8B-B14F-4D97-AF65-F5344CB8AC3E}">
        <p14:creationId xmlns:p14="http://schemas.microsoft.com/office/powerpoint/2010/main" val="3497146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699</Words>
  <Application>Microsoft Office PowerPoint</Application>
  <PresentationFormat>Szélesvásznú</PresentationFormat>
  <Paragraphs>128</Paragraphs>
  <Slides>11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Office-téma</vt:lpstr>
      <vt:lpstr>Osztódási típusok - párkereső</vt:lpstr>
      <vt:lpstr>Sejtosztódás – feladatok – csoportba rendezés</vt:lpstr>
      <vt:lpstr>Testvérkromatidák vs. homológ kromoszómapárok - csoportba rendezés</vt:lpstr>
      <vt:lpstr>Sejtmag és DNS - hozzárendelés</vt:lpstr>
      <vt:lpstr>PowerPoint-bemutató</vt:lpstr>
      <vt:lpstr>Számtartó osztódás - a király öröklésmenete, párhuzamok - párkeresés</vt:lpstr>
      <vt:lpstr>Számtartó osztódás - a király öröksége, sorrend - idővonal</vt:lpstr>
      <vt:lpstr>Az emberi kromoszómaszerelvény - többválasztásos kvíz 1</vt:lpstr>
      <vt:lpstr>PowerPoint-bemutató</vt:lpstr>
      <vt:lpstr>Haploiditás - keresztrejtvény</vt:lpstr>
      <vt:lpstr>Haploiditás meghatározása – többválasztásos kvíz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2023-08-19T12:57:31Z</dcterms:created>
  <dcterms:modified xsi:type="dcterms:W3CDTF">2023-08-19T12:57:37Z</dcterms:modified>
</cp:coreProperties>
</file>