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8" r:id="rId2"/>
    <p:sldId id="309" r:id="rId3"/>
    <p:sldId id="310" r:id="rId4"/>
    <p:sldId id="311" r:id="rId5"/>
    <p:sldId id="312" r:id="rId6"/>
    <p:sldId id="313" r:id="rId7"/>
    <p:sldId id="314" r:id="rId8"/>
    <p:sldId id="315" r:id="rId9"/>
    <p:sldId id="316" r:id="rId10"/>
    <p:sldId id="317" r:id="rId11"/>
    <p:sldId id="318" r:id="rId1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F307026-8588-9308-2287-EB48AF740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EEFF05F-5A13-8003-4A0B-976EAABF8E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D79F8E1-04EF-D8EC-B772-E15BD2BF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224A8A2-733F-CF82-0564-BA2D679C4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E7C9417-03D7-E728-ED42-51CEB641B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469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01C78F6-1755-044E-E1C9-29F6D1CDF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FB9BBAA-2BE1-E514-6151-D686CA1A97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3868E8BA-4D8D-60EF-6244-EDEA4FA01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5EB1665-2F24-658B-65B4-48BF5571D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DF75D5A-31C2-3BCD-5F94-3EBD4E9F1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878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D5B267ED-3854-6E45-A98B-DEAEE8CF0F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C50BE63-358B-9457-B3A4-E352BFAD6A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07CC110-12E2-1025-1322-D03622D83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D7CEB99-3B1B-BBFD-6C71-EAEB14B0D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C509570D-99D7-44DF-11CC-A019B15F0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0073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C09E20E-4464-35B5-6CB4-6526C0D43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74E4325-9D87-CD06-703B-ABAA01852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1B32F1F-A2CF-956B-7195-78D100A8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EBBB5D6-00D1-8DAB-C18B-158464BFE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E5422D0-45D7-40CD-076A-47D9FCBC2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0841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112D14A-0BBC-F83D-0078-8E9F9C183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B2503E5C-AFEB-0A52-6A62-E03CBAF11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B1EF20D7-C7BF-E93F-A863-23E50B2E7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997C047-2189-13D3-4874-8CD628E17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605DBE7-A949-A35B-5281-2E9EE911B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1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44571D1-1356-69BC-8499-2A308BA7D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C68253D-72D4-7923-B925-B838CC347C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4DB01793-155C-1BA2-4B97-E5B0A2410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2048A18-438C-DF60-B691-51BDEC883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964E59D-B189-04C0-EF70-BE037EFE5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DA048A86-CA8B-76B6-72BB-B3C6AE1DA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8675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BE7C1AF-98DB-E900-78A0-E2BE2513F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E85F2B64-1912-298B-C391-6FD2BFBCA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86369F6-A4C2-B821-A6FB-98C1DFFFE8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874397BF-6574-8657-E489-44B97351BF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D70331D7-0EA6-13AE-72A6-ADCDD02862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21555B46-BE0B-7E41-43D4-729C78947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D35071F4-49FD-D307-C657-73466DF54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53258C4-8F6B-8273-6097-C7155C837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3677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7AEDDD-253C-576E-78AB-61EEDCEE2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B792887-D4B0-5381-4059-AD7059BC7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243ABF91-1FCD-3D5D-43EA-4141B64F0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0200737-FC0C-AF72-28E7-1BB8F7246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0751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8BD10203-D584-F61F-A7DC-E7E39A6B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0FC70CAE-9C24-601A-A50D-022354120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CF62338-10B7-9EE2-2627-1B8BB88FD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090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D14DBED-D487-BEE0-2B08-C2F4FA4F4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5D7881B-5C6C-9372-4F3E-900B561DD9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E9F3132E-498C-7438-0AFC-07106B11E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4D8A9991-9679-B724-895E-4977CE826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8747B4B-54F6-7774-3A67-CBF238FBD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A6290D6A-5B46-5C35-9A32-8302457EE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7861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5A248E-4631-3913-C934-8C64BF8B5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1D5D13E3-1531-FD6E-0594-479F413AB1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92353C9B-A0FA-606F-F83C-81330EBA14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DAC3FE61-2CA0-D034-DA2C-D182CB6BB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31E07E4-117B-D377-9BEC-A3532B2E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7EC732B-1C16-3839-960B-464A518FD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2551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6D500C34-0F90-9025-A3B4-F14018CF6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A8C500B-4DFB-2F52-5DBA-3D9925EE9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8C8EC8B-4D8D-AD6D-112B-0E16F7FAF9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FF96E-B1D2-43DC-AA69-797CF7C0913E}" type="datetimeFigureOut">
              <a:rPr lang="hu-HU" smtClean="0"/>
              <a:t>2023. 08. 19.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05ED8D0-F5C7-ED63-B61D-53846A7548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5D55465E-511B-8738-9A50-453099857C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6F1-0079-4B60-99FE-95B1DC4CC64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30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tuti.elte.hu/az-elsodleges-nemi-jellegek-meghatarozasa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nemet-meghatarozo-tenyezok/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-nemet-meghatarozo-tenyezok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tuti.elte.hu/az-elsodleges-nemi-jellegek-meghatarozasa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z-elsodleges-nemi-jellegek-meghatarozasa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uti.elte.hu/az-elsodleges-nemi-jellegek-meghatarozasa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tuti.elte.hu/az-elsodleges-nemi-jellegek-meghatarozasa/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tuti.elte.hu/a-nemet-meghatarozo-tenyezok/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tuti.elte.hu/a-nemet-meghatarozo-tenyezok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C8B88B2-BB2D-2DA2-5C08-719CBFDF0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285" y="0"/>
            <a:ext cx="11191430" cy="61695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Kromoszómaszerelvény és </a:t>
            </a:r>
            <a:r>
              <a:rPr lang="hu-HU" sz="4000" b="1" dirty="0" err="1">
                <a:effectLst/>
                <a:hlinkClick r:id="rId2"/>
              </a:rPr>
              <a:t>kariotípus</a:t>
            </a:r>
            <a:r>
              <a:rPr lang="hu-HU" sz="4000" b="1" dirty="0">
                <a:hlinkClick r:id="rId2"/>
              </a:rPr>
              <a:t> </a:t>
            </a:r>
            <a:r>
              <a:rPr lang="hu-HU" sz="4000" b="1" dirty="0"/>
              <a:t>– többválasztásos kvíz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BA5B3795-1980-6BB4-7486-4CBEA46ED6EF}"/>
              </a:ext>
            </a:extLst>
          </p:cNvPr>
          <p:cNvSpPr txBox="1"/>
          <p:nvPr/>
        </p:nvSpPr>
        <p:spPr>
          <a:xfrm>
            <a:off x="1942032" y="706603"/>
            <a:ext cx="8307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Mi igaz az emberi kromoszómákra? A felkínált válaszok között több jó is van.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5E55FD69-29AC-6D85-2563-763B6FA40E34}"/>
              </a:ext>
            </a:extLst>
          </p:cNvPr>
          <p:cNvSpPr txBox="1"/>
          <p:nvPr/>
        </p:nvSpPr>
        <p:spPr>
          <a:xfrm>
            <a:off x="0" y="1075935"/>
            <a:ext cx="7022260" cy="5450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Mi a kromoszómaszerelvény?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 fajra jellemző kromoszómák sorozata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az egyedre jellemző kromoszómák sorozata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sorba rendezett kromoszómák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Hány kromoszómaszerelvény van az emberben?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1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2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Mi igaz a </a:t>
            </a:r>
            <a:r>
              <a:rPr lang="hu-HU" dirty="0" err="1"/>
              <a:t>kariotípusra</a:t>
            </a:r>
            <a:r>
              <a:rPr lang="hu-HU" dirty="0"/>
              <a:t>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Olyan kép (fotó), ami a kromoszómák alakját mutatja be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Készítéséhez a kromoszómákat sorba rendezik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Hozzá a kromoszómákat osztódások közben lévő sejtben fényképezik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Hozzá </a:t>
            </a:r>
            <a:r>
              <a:rPr lang="hu-HU" u="sng" dirty="0" err="1"/>
              <a:t>diploid</a:t>
            </a:r>
            <a:r>
              <a:rPr lang="hu-HU" u="sng" dirty="0"/>
              <a:t>, testi sejtek kromoszómáit fényképezik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9729D2C5-58A3-0AFD-902C-E7D74A4DC141}"/>
              </a:ext>
            </a:extLst>
          </p:cNvPr>
          <p:cNvSpPr txBox="1"/>
          <p:nvPr/>
        </p:nvSpPr>
        <p:spPr>
          <a:xfrm>
            <a:off x="6127776" y="1165588"/>
            <a:ext cx="606422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 startAt="4"/>
            </a:pPr>
            <a:r>
              <a:rPr lang="hu-HU" dirty="0"/>
              <a:t>Milyen kromoszómáink vannak?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u="sng" dirty="0"/>
              <a:t>22 pár testi + 1 pár ivari</a:t>
            </a:r>
            <a:endParaRPr lang="hu-HU" u="sng" dirty="0"/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22 pár testi és 1 ivari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 startAt="4"/>
            </a:pPr>
            <a:r>
              <a:rPr lang="hu-HU" dirty="0"/>
              <a:t>A </a:t>
            </a:r>
            <a:r>
              <a:rPr lang="hu-HU" dirty="0" err="1"/>
              <a:t>kariotípusban</a:t>
            </a:r>
            <a:r>
              <a:rPr lang="hu-HU" dirty="0"/>
              <a:t> hol helyezkednek el az ivari kromoszómák?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az összeállítás legelején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az összeállítás legvégén</a:t>
            </a:r>
          </a:p>
          <a:p>
            <a:endParaRPr lang="hu-HU" dirty="0"/>
          </a:p>
          <a:p>
            <a:pPr marL="457200" indent="-457200">
              <a:buFont typeface="+mj-lt"/>
              <a:buAutoNum type="arabicPeriod" startAt="6"/>
            </a:pPr>
            <a:r>
              <a:rPr lang="hu-HU" dirty="0"/>
              <a:t>Kié ez a </a:t>
            </a:r>
            <a:r>
              <a:rPr lang="hu-HU" dirty="0" err="1"/>
              <a:t>kariotípus</a:t>
            </a:r>
            <a:r>
              <a:rPr lang="hu-HU" dirty="0"/>
              <a:t>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u="sng" dirty="0"/>
              <a:t>fiú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lány</a:t>
            </a:r>
          </a:p>
        </p:txBody>
      </p:sp>
      <p:pic>
        <p:nvPicPr>
          <p:cNvPr id="9" name="Kép 8" descr="A képen szöveg, illusztráció, rajzfilm, képernyőkép látható&#10;&#10;Automatikusan generált leírás">
            <a:extLst>
              <a:ext uri="{FF2B5EF4-FFF2-40B4-BE49-F238E27FC236}">
                <a16:creationId xmlns:a16="http://schemas.microsoft.com/office/drawing/2014/main" id="{091AC107-8AB5-D9F7-45A3-763D7DAB82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707" y="4325815"/>
            <a:ext cx="4279739" cy="240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68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CD908E1-C29E-463B-750C-026B050B9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021" y="0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it-IT" b="1" dirty="0">
                <a:effectLst/>
                <a:hlinkClick r:id="rId2"/>
              </a:rPr>
              <a:t>A nemi azonosság tényezői </a:t>
            </a:r>
            <a:r>
              <a:rPr lang="it-IT" b="1" dirty="0">
                <a:effectLst/>
              </a:rPr>
              <a:t>– sor</a:t>
            </a:r>
            <a:r>
              <a:rPr lang="hu-HU" b="1" dirty="0" err="1">
                <a:effectLst/>
              </a:rPr>
              <a:t>ba</a:t>
            </a:r>
            <a:r>
              <a:rPr lang="hu-HU" b="1" dirty="0">
                <a:effectLst/>
              </a:rPr>
              <a:t> rendezés</a:t>
            </a:r>
            <a:endParaRPr lang="hu-HU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4C104190-503E-07AE-44B2-3D4B1CA2445D}"/>
              </a:ext>
            </a:extLst>
          </p:cNvPr>
          <p:cNvSpPr txBox="1"/>
          <p:nvPr/>
        </p:nvSpPr>
        <p:spPr>
          <a:xfrm>
            <a:off x="210797" y="856924"/>
            <a:ext cx="119812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Rendezd sorba a nemi azonosságot meghatározó tényezőket! Kezd a tisztán biológiai tényezőkkel, legyen az első a legkorábban meghatározott. Folytasd a biológiai és társadalmi meghatározottságúval, a végére hagyd a tisztán társadalmi vonatkozásút.</a:t>
            </a:r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138FE87A-6184-BA70-A1E1-92A4E9A3A2CE}"/>
              </a:ext>
            </a:extLst>
          </p:cNvPr>
          <p:cNvSpPr txBox="1"/>
          <p:nvPr/>
        </p:nvSpPr>
        <p:spPr>
          <a:xfrm>
            <a:off x="4495087" y="1657884"/>
            <a:ext cx="2036007" cy="4135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/>
              <a:t>genetikai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 err="1"/>
              <a:t>gonadális</a:t>
            </a:r>
            <a:endParaRPr lang="hu-HU" dirty="0"/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/>
              <a:t>genitális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 err="1"/>
              <a:t>fenotípusos</a:t>
            </a:r>
            <a:endParaRPr lang="hu-HU" dirty="0"/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/>
              <a:t>pszichoszexuális</a:t>
            </a:r>
          </a:p>
          <a:p>
            <a:pPr marL="342900" indent="-342900">
              <a:lnSpc>
                <a:spcPct val="250000"/>
              </a:lnSpc>
              <a:buFont typeface="+mj-lt"/>
              <a:buAutoNum type="arabicPeriod"/>
            </a:pPr>
            <a:r>
              <a:rPr lang="hu-HU" dirty="0"/>
              <a:t>jogi</a:t>
            </a:r>
          </a:p>
        </p:txBody>
      </p:sp>
    </p:spTree>
    <p:extLst>
      <p:ext uri="{BB962C8B-B14F-4D97-AF65-F5344CB8AC3E}">
        <p14:creationId xmlns:p14="http://schemas.microsoft.com/office/powerpoint/2010/main" val="3218025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67ECF2-A287-4205-ED1F-152B05143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21843"/>
          </a:xfrm>
        </p:spPr>
        <p:txBody>
          <a:bodyPr>
            <a:normAutofit fontScale="90000"/>
          </a:bodyPr>
          <a:lstStyle/>
          <a:p>
            <a:pPr algn="ctr"/>
            <a:r>
              <a:rPr lang="hu-HU" b="1" dirty="0">
                <a:effectLst/>
                <a:hlinkClick r:id="rId2"/>
              </a:rPr>
              <a:t>Mit biztosítanak a nemet meghatározó tényezők?</a:t>
            </a:r>
            <a:br>
              <a:rPr lang="hu-HU" b="1" dirty="0">
                <a:effectLst/>
                <a:hlinkClick r:id="rId2"/>
              </a:rPr>
            </a:br>
            <a:r>
              <a:rPr lang="hu-HU" b="1" dirty="0">
                <a:effectLst/>
              </a:rPr>
              <a:t>- párkereső</a:t>
            </a:r>
            <a:endParaRPr lang="hu-HU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7DFCF414-88A2-3EF8-18A1-9327E1041AAE}"/>
              </a:ext>
            </a:extLst>
          </p:cNvPr>
          <p:cNvSpPr txBox="1"/>
          <p:nvPr/>
        </p:nvSpPr>
        <p:spPr>
          <a:xfrm>
            <a:off x="3047288" y="1121843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Párosítsd a nemet meghatározó tényezőket és a feladatokat!</a:t>
            </a:r>
          </a:p>
        </p:txBody>
      </p:sp>
      <p:graphicFrame>
        <p:nvGraphicFramePr>
          <p:cNvPr id="5" name="Táblázat 5">
            <a:extLst>
              <a:ext uri="{FF2B5EF4-FFF2-40B4-BE49-F238E27FC236}">
                <a16:creationId xmlns:a16="http://schemas.microsoft.com/office/drawing/2014/main" id="{C8DD2FF9-13E3-13B3-D974-C7D6FD8ACAC7}"/>
              </a:ext>
            </a:extLst>
          </p:cNvPr>
          <p:cNvGraphicFramePr>
            <a:graphicFrameLocks noGrp="1"/>
          </p:cNvGraphicFramePr>
          <p:nvPr/>
        </p:nvGraphicFramePr>
        <p:xfrm>
          <a:off x="1587618" y="1668249"/>
          <a:ext cx="9321800" cy="4672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60900">
                  <a:extLst>
                    <a:ext uri="{9D8B030D-6E8A-4147-A177-3AD203B41FA5}">
                      <a16:colId xmlns:a16="http://schemas.microsoft.com/office/drawing/2014/main" val="1818896779"/>
                    </a:ext>
                  </a:extLst>
                </a:gridCol>
                <a:gridCol w="4660900">
                  <a:extLst>
                    <a:ext uri="{9D8B030D-6E8A-4147-A177-3AD203B41FA5}">
                      <a16:colId xmlns:a16="http://schemas.microsoft.com/office/drawing/2014/main" val="829920187"/>
                    </a:ext>
                  </a:extLst>
                </a:gridCol>
              </a:tblGrid>
              <a:tr h="934546"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genetikai/</a:t>
                      </a:r>
                      <a:r>
                        <a:rPr lang="hu-HU" dirty="0" err="1"/>
                        <a:t>kromoszomális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megalapozza a többit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0034278"/>
                  </a:ext>
                </a:extLst>
              </a:tr>
              <a:tr h="934546">
                <a:tc>
                  <a:txBody>
                    <a:bodyPr/>
                    <a:lstStyle/>
                    <a:p>
                      <a:pPr algn="ctr"/>
                      <a:r>
                        <a:rPr lang="hu-HU" dirty="0" err="1"/>
                        <a:t>gonadális</a:t>
                      </a:r>
                      <a:endParaRPr lang="hu-H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ivarsejtek képzése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5191809"/>
                  </a:ext>
                </a:extLst>
              </a:tr>
              <a:tr h="934546"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genitális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megtermékenyítés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0523809"/>
                  </a:ext>
                </a:extLst>
              </a:tr>
              <a:tr h="934546"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pszichoszexuális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Indíttatás a párkereséshez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1187363"/>
                  </a:ext>
                </a:extLst>
              </a:tr>
              <a:tr h="934546"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jogi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/>
                        <a:t>társadalmi jogok és kötelességek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8591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800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C5E11E-CCE6-F9FD-1FBD-816C473EA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206"/>
            <a:ext cx="10515600" cy="584444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hlinkClick r:id="rId2"/>
              </a:rPr>
              <a:t>Ivarmeghatározás</a:t>
            </a:r>
            <a:r>
              <a:rPr lang="hu-HU" sz="4000" b="1" dirty="0"/>
              <a:t> - </a:t>
            </a:r>
            <a:r>
              <a:rPr lang="hu-HU" sz="4000" b="1" dirty="0">
                <a:effectLst/>
              </a:rPr>
              <a:t>hozzárendelés</a:t>
            </a:r>
            <a:endParaRPr lang="hu-HU" sz="4000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D37BF5A3-9424-2430-C095-505763EAD386}"/>
              </a:ext>
            </a:extLst>
          </p:cNvPr>
          <p:cNvSpPr txBox="1"/>
          <p:nvPr/>
        </p:nvSpPr>
        <p:spPr>
          <a:xfrm>
            <a:off x="7594357" y="1271220"/>
            <a:ext cx="4380767" cy="42043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XX vagy XY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Y-kromoszóma van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Y-kromoszóma nincs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here-fejlődést beindító gén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here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tesztoszteron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férfi ivarvezetékek és külső nemi szervek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petefészek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 err="1"/>
              <a:t>ösztrogének</a:t>
            </a:r>
            <a:endParaRPr lang="hu-HU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női ivarvezetékek és külső nemi szervek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5F27F112-7625-1260-8662-E1320434DC61}"/>
              </a:ext>
            </a:extLst>
          </p:cNvPr>
          <p:cNvSpPr txBox="1"/>
          <p:nvPr/>
        </p:nvSpPr>
        <p:spPr>
          <a:xfrm>
            <a:off x="3047268" y="741063"/>
            <a:ext cx="60974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Egészítsd ki a folyamatábrát a feliratok elhelyezésével!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DCC65D2A-58DE-3CBE-9840-72622C7F8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876" y="1271220"/>
            <a:ext cx="7256596" cy="454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521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A84DC07-C4CE-4F29-7C23-D7CD1F1EC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39715"/>
          </a:xfrm>
        </p:spPr>
        <p:txBody>
          <a:bodyPr anchor="t">
            <a:normAutofit fontScale="90000"/>
          </a:bodyPr>
          <a:lstStyle/>
          <a:p>
            <a:pPr algn="ctr"/>
            <a:r>
              <a:rPr lang="hu-HU" b="1" dirty="0">
                <a:effectLst/>
                <a:hlinkClick r:id="rId2"/>
              </a:rPr>
              <a:t>Nemek meghatározása - </a:t>
            </a:r>
            <a:r>
              <a:rPr lang="hu-HU" b="1" dirty="0" err="1">
                <a:effectLst/>
                <a:hlinkClick r:id="rId2"/>
              </a:rPr>
              <a:t>kromoszomális</a:t>
            </a:r>
            <a:r>
              <a:rPr lang="hu-HU" b="1" dirty="0">
                <a:effectLst/>
                <a:hlinkClick r:id="rId2"/>
              </a:rPr>
              <a:t> nem és ivarmeghatározás </a:t>
            </a:r>
            <a:r>
              <a:rPr lang="hu-HU" b="1" dirty="0">
                <a:effectLst/>
              </a:rPr>
              <a:t>– legyél Te is milliomos!</a:t>
            </a:r>
            <a:br>
              <a:rPr lang="hu-HU" b="1" dirty="0">
                <a:effectLst/>
              </a:rPr>
            </a:br>
            <a:endParaRPr lang="hu-HU" b="1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9AAE53DC-645C-E3CD-DB7F-9912B2C21F1E}"/>
              </a:ext>
            </a:extLst>
          </p:cNvPr>
          <p:cNvSpPr txBox="1"/>
          <p:nvPr/>
        </p:nvSpPr>
        <p:spPr>
          <a:xfrm>
            <a:off x="838200" y="1239715"/>
            <a:ext cx="10515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Ha kitartóan </a:t>
            </a:r>
            <a:r>
              <a:rPr lang="hu-HU" dirty="0" err="1"/>
              <a:t>végighaladsz</a:t>
            </a:r>
            <a:r>
              <a:rPr lang="hu-HU" dirty="0"/>
              <a:t> a kérdéseken és megtalálod a jó válaszokat, milliomos lehetsz! Vágj bele bátran! 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705C1106-1320-C7A4-EA2E-E89E6D7E7C2E}"/>
              </a:ext>
            </a:extLst>
          </p:cNvPr>
          <p:cNvSpPr txBox="1"/>
          <p:nvPr/>
        </p:nvSpPr>
        <p:spPr>
          <a:xfrm>
            <a:off x="287948" y="1839743"/>
            <a:ext cx="765150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500 - Emberben milyen kromoszómákon vannak ivarmeghatározó gének?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u="sng" dirty="0"/>
              <a:t>csak 2 kromoszómán, ezek az ivari kromoszómák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az ivari és a testi kromoszómákon</a:t>
            </a:r>
          </a:p>
          <a:p>
            <a:pPr lvl="1"/>
            <a:r>
              <a:rPr lang="hu-HU" dirty="0"/>
              <a:t>Hány ivari kromoszómánk van?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u="sng" dirty="0"/>
              <a:t>2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2 pár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1</a:t>
            </a:r>
          </a:p>
          <a:p>
            <a:r>
              <a:rPr lang="hu-HU" dirty="0"/>
              <a:t>1 000 - Milyen kombinációban vannak bennünk az ivari kromoszómák?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XX vagy XY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X vagy 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X és Y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XX és XY</a:t>
            </a:r>
          </a:p>
          <a:p>
            <a:pPr lvl="1"/>
            <a:r>
              <a:rPr lang="hu-HU" dirty="0"/>
              <a:t>Miért van bennünk 2 ivari kromoszóma?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u="sng" dirty="0"/>
              <a:t>a sejtjeink </a:t>
            </a:r>
            <a:r>
              <a:rPr lang="hu-HU" u="sng" dirty="0" err="1"/>
              <a:t>diploidok</a:t>
            </a:r>
            <a:r>
              <a:rPr lang="hu-HU" u="sng" dirty="0"/>
              <a:t>: az egyik kromoszómát az egyik, a másikat a másik szülőnktől örököljük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hu-HU" dirty="0"/>
              <a:t>azért, hogy lehessünk akár fiúk, akár lányok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3CF4074B-2ECD-4203-1803-4D1892BC757D}"/>
              </a:ext>
            </a:extLst>
          </p:cNvPr>
          <p:cNvSpPr txBox="1"/>
          <p:nvPr/>
        </p:nvSpPr>
        <p:spPr>
          <a:xfrm>
            <a:off x="9024359" y="6041877"/>
            <a:ext cx="270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i="1" dirty="0"/>
              <a:t>folytatás a következő dián!</a:t>
            </a:r>
          </a:p>
        </p:txBody>
      </p:sp>
    </p:spTree>
    <p:extLst>
      <p:ext uri="{BB962C8B-B14F-4D97-AF65-F5344CB8AC3E}">
        <p14:creationId xmlns:p14="http://schemas.microsoft.com/office/powerpoint/2010/main" val="3526023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2E9EC13C-789A-E4FD-E9CA-739ABB3E6770}"/>
              </a:ext>
            </a:extLst>
          </p:cNvPr>
          <p:cNvSpPr txBox="1"/>
          <p:nvPr/>
        </p:nvSpPr>
        <p:spPr>
          <a:xfrm>
            <a:off x="299102" y="-127423"/>
            <a:ext cx="10718383" cy="71128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dirty="0"/>
              <a:t>5 000 - Az ivari kromoszómák mennyire homológ párt alkotnak?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Ugyan homológ párok, de az azonos géneket hordozó szakaszaik hossza nagyon kicsi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Homológ párok, ezért muszáj, hogy azonos géneket, így azonos szakaszokat nagymértékben hordozzanak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t-BR" dirty="0"/>
              <a:t>Nem homológ párok, azonos géneket soha nem hordoztak</a:t>
            </a:r>
            <a:endParaRPr lang="hu-HU" dirty="0"/>
          </a:p>
          <a:p>
            <a:pPr lvl="1">
              <a:lnSpc>
                <a:spcPct val="150000"/>
              </a:lnSpc>
            </a:pPr>
            <a:r>
              <a:rPr lang="hu-HU" dirty="0"/>
              <a:t>Mi az ivari kromoszómák </a:t>
            </a:r>
            <a:r>
              <a:rPr lang="hu-HU" dirty="0" err="1"/>
              <a:t>homológia</a:t>
            </a:r>
            <a:r>
              <a:rPr lang="hu-HU" dirty="0"/>
              <a:t> arányának következménye?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szinte soha nem történik köztük </a:t>
            </a:r>
            <a:r>
              <a:rPr lang="hu-HU" u="sng" dirty="0" err="1"/>
              <a:t>génkicserélődés</a:t>
            </a:r>
            <a:endParaRPr lang="hu-HU" u="sng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 err="1"/>
              <a:t>génkicserélődés</a:t>
            </a:r>
            <a:r>
              <a:rPr lang="hu-HU" dirty="0"/>
              <a:t> rendszeresen történik köztük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egyáltalán nem történik </a:t>
            </a:r>
            <a:r>
              <a:rPr lang="hu-HU" dirty="0" err="1"/>
              <a:t>génkicserélődés</a:t>
            </a:r>
            <a:r>
              <a:rPr lang="hu-HU" dirty="0"/>
              <a:t> köztük</a:t>
            </a:r>
          </a:p>
          <a:p>
            <a:pPr>
              <a:lnSpc>
                <a:spcPct val="150000"/>
              </a:lnSpc>
            </a:pPr>
            <a:r>
              <a:rPr lang="hu-HU" dirty="0"/>
              <a:t>50 000 - Melyik ivari kromoszómán van nemet meghatározó gén?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Y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X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Mindkettő</a:t>
            </a:r>
          </a:p>
          <a:p>
            <a:pPr lvl="1">
              <a:lnSpc>
                <a:spcPct val="150000"/>
              </a:lnSpc>
            </a:pPr>
            <a:r>
              <a:rPr lang="it-IT" dirty="0"/>
              <a:t>Mi a nemet meghatározó gén neve?</a:t>
            </a:r>
            <a:endParaRPr lang="hu-HU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here-fejlődést beindító gén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here- és hímvessző fejlődést beindító gén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petefészek-fejlődést beindító gén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petefészek- és méh-fejlődést beindító gén</a:t>
            </a:r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082F32E1-FEF7-7C13-B58F-13EE31EF685D}"/>
              </a:ext>
            </a:extLst>
          </p:cNvPr>
          <p:cNvSpPr txBox="1"/>
          <p:nvPr/>
        </p:nvSpPr>
        <p:spPr>
          <a:xfrm>
            <a:off x="8990176" y="6315342"/>
            <a:ext cx="2592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i="1" dirty="0"/>
              <a:t>folytatás a következő dián</a:t>
            </a:r>
          </a:p>
        </p:txBody>
      </p:sp>
    </p:spTree>
    <p:extLst>
      <p:ext uri="{BB962C8B-B14F-4D97-AF65-F5344CB8AC3E}">
        <p14:creationId xmlns:p14="http://schemas.microsoft.com/office/powerpoint/2010/main" val="1556857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zövegdoboz 2">
            <a:extLst>
              <a:ext uri="{FF2B5EF4-FFF2-40B4-BE49-F238E27FC236}">
                <a16:creationId xmlns:a16="http://schemas.microsoft.com/office/drawing/2014/main" id="{DDF3D447-B192-D0D4-9965-015AE7437CA7}"/>
              </a:ext>
            </a:extLst>
          </p:cNvPr>
          <p:cNvSpPr txBox="1"/>
          <p:nvPr/>
        </p:nvSpPr>
        <p:spPr>
          <a:xfrm>
            <a:off x="288419" y="169984"/>
            <a:ext cx="11735514" cy="628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hu-HU" dirty="0"/>
              <a:t>250 000 - Hogyan dől el, hogy a magzatnak heréje vagy petefészke lesz?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 here- és petefészek fejlődésének útvonala kölcsönösen gátolja egymást, így vagy here, vagy petefészek fejlődik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a here- és petefészek fejlődésének útvonala egymással párhuzamosan zajlik, így mindkettő kialakulhat</a:t>
            </a:r>
          </a:p>
          <a:p>
            <a:pPr lvl="1">
              <a:lnSpc>
                <a:spcPct val="150000"/>
              </a:lnSpc>
            </a:pPr>
            <a:r>
              <a:rPr lang="hu-HU" dirty="0"/>
              <a:t>Melyik útvonal aktiválódik korábban?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a here-fejlődés útvonala, így Y kromoszóma jelenlétében here fejlődik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a petefészek-fejlődés útvonala, így X kromoszóma jelenlétében petefészek fejlődik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egyidőben aktiválódnak, a véletlen dönt arról, hogy here vagy petefészek fejlődik</a:t>
            </a:r>
          </a:p>
          <a:p>
            <a:pPr>
              <a:lnSpc>
                <a:spcPct val="150000"/>
              </a:lnSpc>
            </a:pPr>
            <a:r>
              <a:rPr lang="hu-HU" dirty="0"/>
              <a:t>1 000 000 - Melyik hormonnak van elsődleges szerepe a nem meghatározásban?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tesztoszteron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 err="1"/>
              <a:t>ösztrogének</a:t>
            </a:r>
            <a:endParaRPr lang="hu-HU" dirty="0"/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Mindkettő</a:t>
            </a:r>
          </a:p>
          <a:p>
            <a:pPr lvl="1">
              <a:lnSpc>
                <a:spcPct val="150000"/>
              </a:lnSpc>
            </a:pPr>
            <a:r>
              <a:rPr lang="hu-HU" dirty="0"/>
              <a:t>Mikor kezdenek el fejlődni az ivarmirigyek?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u="sng" dirty="0"/>
              <a:t>mindkettő a terhesség első harmadában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a here a terhesség első, a petefészek a második harmadában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hu-HU" dirty="0"/>
              <a:t>mindkettő a terhesség végén</a:t>
            </a:r>
          </a:p>
        </p:txBody>
      </p:sp>
    </p:spTree>
    <p:extLst>
      <p:ext uri="{BB962C8B-B14F-4D97-AF65-F5344CB8AC3E}">
        <p14:creationId xmlns:p14="http://schemas.microsoft.com/office/powerpoint/2010/main" val="2889505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547318C-420C-6643-ED78-89E3DAC21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68916"/>
          </a:xfrm>
        </p:spPr>
        <p:txBody>
          <a:bodyPr>
            <a:normAutofit/>
          </a:bodyPr>
          <a:lstStyle/>
          <a:p>
            <a:pPr algn="ctr"/>
            <a:r>
              <a:rPr lang="hu-HU" sz="4000" b="1" dirty="0">
                <a:hlinkClick r:id="rId2"/>
              </a:rPr>
              <a:t>Ivarmeghatározás</a:t>
            </a:r>
            <a:r>
              <a:rPr lang="hu-HU" sz="4000" b="1" dirty="0"/>
              <a:t> - időrend</a:t>
            </a:r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5D3EDC83-300A-544E-C93E-12CA0B1B8200}"/>
              </a:ext>
            </a:extLst>
          </p:cNvPr>
          <p:cNvSpPr txBox="1"/>
          <p:nvPr/>
        </p:nvSpPr>
        <p:spPr>
          <a:xfrm>
            <a:off x="1753668" y="959782"/>
            <a:ext cx="8684664" cy="589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X- vagy Y-kromoszóma tartalmú spermium képzése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megtermékenyítés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összekerülnek az embrió ivari kromoszómái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 err="1"/>
              <a:t>meghatározódik</a:t>
            </a:r>
            <a:r>
              <a:rPr lang="hu-HU" sz="2400" dirty="0"/>
              <a:t> a </a:t>
            </a:r>
            <a:r>
              <a:rPr lang="hu-HU" sz="2400" dirty="0" err="1"/>
              <a:t>kromoszomális</a:t>
            </a:r>
            <a:r>
              <a:rPr lang="hu-HU" sz="2400" dirty="0"/>
              <a:t> nem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here vagy petefészek fejlődik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tesztoszteron vagy </a:t>
            </a:r>
            <a:r>
              <a:rPr lang="hu-HU" sz="2400" dirty="0" err="1"/>
              <a:t>ösztrogének</a:t>
            </a:r>
            <a:r>
              <a:rPr lang="hu-HU" sz="2400" dirty="0"/>
              <a:t> termelődnek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kialakulnak az elsődleges nemi jellegek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hu-HU" sz="2400" dirty="0"/>
              <a:t>születés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D2BD617A-D0EB-122C-45CD-7E66C76ADF2A}"/>
              </a:ext>
            </a:extLst>
          </p:cNvPr>
          <p:cNvSpPr txBox="1"/>
          <p:nvPr/>
        </p:nvSpPr>
        <p:spPr>
          <a:xfrm>
            <a:off x="3047288" y="668916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Rendezd a cetliken szereplő eseményeket időrendbe!</a:t>
            </a:r>
          </a:p>
        </p:txBody>
      </p:sp>
    </p:spTree>
    <p:extLst>
      <p:ext uri="{BB962C8B-B14F-4D97-AF65-F5344CB8AC3E}">
        <p14:creationId xmlns:p14="http://schemas.microsoft.com/office/powerpoint/2010/main" val="3466065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353304-9749-40F2-21F0-AB521318A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3458"/>
          </a:xfrm>
        </p:spPr>
        <p:txBody>
          <a:bodyPr>
            <a:noAutofit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Ivarmeghatározás – szexdetermináció </a:t>
            </a:r>
            <a:r>
              <a:rPr lang="hu-HU" sz="4000" b="1" dirty="0">
                <a:effectLst/>
              </a:rPr>
              <a:t>- keresztrejtvény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7B5446B3-F98E-A622-0115-64DD9B134A79}"/>
              </a:ext>
            </a:extLst>
          </p:cNvPr>
          <p:cNvSpPr txBox="1"/>
          <p:nvPr/>
        </p:nvSpPr>
        <p:spPr>
          <a:xfrm>
            <a:off x="451503" y="474018"/>
            <a:ext cx="11288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Mi az ivarmeghatározás tudományos elnevezése? A nevet a rejtvény megfejtésében keresd! A szavakat írd egybe!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id="{5A03F960-2A25-AD5D-EAC1-DF0C0F47B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69" y="868988"/>
            <a:ext cx="5361380" cy="5462063"/>
          </a:xfrm>
          <a:prstGeom prst="rect">
            <a:avLst/>
          </a:prstGeom>
        </p:spPr>
      </p:pic>
      <p:graphicFrame>
        <p:nvGraphicFramePr>
          <p:cNvPr id="7" name="Táblázat 7">
            <a:extLst>
              <a:ext uri="{FF2B5EF4-FFF2-40B4-BE49-F238E27FC236}">
                <a16:creationId xmlns:a16="http://schemas.microsoft.com/office/drawing/2014/main" id="{2934C522-FBEC-88A2-9ADC-66683C0D23E1}"/>
              </a:ext>
            </a:extLst>
          </p:cNvPr>
          <p:cNvGraphicFramePr>
            <a:graphicFrameLocks noGrp="1"/>
          </p:cNvGraphicFramePr>
          <p:nvPr/>
        </p:nvGraphicFramePr>
        <p:xfrm>
          <a:off x="5954520" y="868988"/>
          <a:ext cx="6079557" cy="557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1738">
                  <a:extLst>
                    <a:ext uri="{9D8B030D-6E8A-4147-A177-3AD203B41FA5}">
                      <a16:colId xmlns:a16="http://schemas.microsoft.com/office/drawing/2014/main" val="4141406364"/>
                    </a:ext>
                  </a:extLst>
                </a:gridCol>
                <a:gridCol w="3521300">
                  <a:extLst>
                    <a:ext uri="{9D8B030D-6E8A-4147-A177-3AD203B41FA5}">
                      <a16:colId xmlns:a16="http://schemas.microsoft.com/office/drawing/2014/main" val="1451846190"/>
                    </a:ext>
                  </a:extLst>
                </a:gridCol>
                <a:gridCol w="2026519">
                  <a:extLst>
                    <a:ext uri="{9D8B030D-6E8A-4147-A177-3AD203B41FA5}">
                      <a16:colId xmlns:a16="http://schemas.microsoft.com/office/drawing/2014/main" val="1337815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férfi nemi hormon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tesztoszteron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4556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ennek idejére kialakulnak az elsődleges nemi jellegek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születés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7062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lányok ivari kromoszómái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XX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7814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ezért van 2 ivari kromoszómánk (minden sejtünk ilyen)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 err="1"/>
                        <a:t>diploid</a:t>
                      </a:r>
                      <a:endParaRPr lang="hu-H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1676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 férfi ivarmirigy neve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here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501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 kromoszómák alakját és típusát bemutató kép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 err="1"/>
                        <a:t>kariotípus</a:t>
                      </a:r>
                      <a:endParaRPr lang="hu-H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4832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 női ivarmirigy neve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petefészek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9709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azon nemi hormonoknak a neve, amik a petefészek kialakításában szerepelnek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 err="1"/>
                        <a:t>ösztrogének</a:t>
                      </a:r>
                      <a:endParaRPr lang="hu-HU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32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az ivari kromoszómák ezek segítségével alakítják ki az elsődleges nemi jellegeket (két szó)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nemihormonok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2621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a két ivari kromoszóma milyen kapcsolatban van egymással?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homológpárok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626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fejezd be: lányokban Y-kromoszóma 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u-HU" sz="1600" dirty="0"/>
                        <a:t>nincs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0227383"/>
                  </a:ext>
                </a:extLst>
              </a:tr>
            </a:tbl>
          </a:graphicData>
        </a:graphic>
      </p:graphicFrame>
      <p:sp>
        <p:nvSpPr>
          <p:cNvPr id="3" name="Szövegdoboz 2">
            <a:extLst>
              <a:ext uri="{FF2B5EF4-FFF2-40B4-BE49-F238E27FC236}">
                <a16:creationId xmlns:a16="http://schemas.microsoft.com/office/drawing/2014/main" id="{FD141BBC-0AE7-3ADC-3DD0-C15DBAB1A4D8}"/>
              </a:ext>
            </a:extLst>
          </p:cNvPr>
          <p:cNvSpPr txBox="1"/>
          <p:nvPr/>
        </p:nvSpPr>
        <p:spPr>
          <a:xfrm>
            <a:off x="1521359" y="6356689"/>
            <a:ext cx="3061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MEGFEJTÉS - szexdetermináció</a:t>
            </a:r>
          </a:p>
        </p:txBody>
      </p:sp>
    </p:spTree>
    <p:extLst>
      <p:ext uri="{BB962C8B-B14F-4D97-AF65-F5344CB8AC3E}">
        <p14:creationId xmlns:p14="http://schemas.microsoft.com/office/powerpoint/2010/main" val="1571766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C70D602-42D5-98AF-970E-DE9AD7A6E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3458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A nemi azonosság tényezői – megnevezések </a:t>
            </a:r>
            <a:r>
              <a:rPr lang="hu-HU" sz="4000" b="1" dirty="0">
                <a:effectLst/>
              </a:rPr>
              <a:t>- hozzárendelés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5EDC8BF8-38A9-FAB3-EA61-06E2D0F1AD52}"/>
              </a:ext>
            </a:extLst>
          </p:cNvPr>
          <p:cNvSpPr txBox="1"/>
          <p:nvPr/>
        </p:nvSpPr>
        <p:spPr>
          <a:xfrm>
            <a:off x="2929070" y="583458"/>
            <a:ext cx="6097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Nevezd meg a nemi azonosságot meghatározó tényezőket!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14D6FCDB-1AD0-3244-33EA-72BA3989ACA7}"/>
              </a:ext>
            </a:extLst>
          </p:cNvPr>
          <p:cNvSpPr txBox="1"/>
          <p:nvPr/>
        </p:nvSpPr>
        <p:spPr>
          <a:xfrm>
            <a:off x="8711725" y="1832142"/>
            <a:ext cx="3480275" cy="29578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 err="1"/>
              <a:t>kromoszomális</a:t>
            </a:r>
            <a:r>
              <a:rPr lang="hu-HU" dirty="0"/>
              <a:t> / genetikai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 err="1"/>
              <a:t>gonadális</a:t>
            </a:r>
            <a:r>
              <a:rPr lang="hu-HU" dirty="0"/>
              <a:t>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genitális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jogi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pszichoszexuális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 err="1"/>
              <a:t>fenotípusos</a:t>
            </a:r>
            <a:r>
              <a:rPr lang="hu-HU" dirty="0"/>
              <a:t>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DBE859B7-1D78-3BD9-C080-C03118D50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28" y="1277295"/>
            <a:ext cx="8471194" cy="4824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2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A4CDA34-8974-5C1B-1498-23C77D70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102" y="25254"/>
            <a:ext cx="11259796" cy="923330"/>
          </a:xfrm>
        </p:spPr>
        <p:txBody>
          <a:bodyPr>
            <a:normAutofit fontScale="90000"/>
          </a:bodyPr>
          <a:lstStyle/>
          <a:p>
            <a:pPr algn="ctr"/>
            <a:r>
              <a:rPr lang="hu-HU" sz="4000" b="1" dirty="0">
                <a:effectLst/>
                <a:hlinkClick r:id="rId2"/>
              </a:rPr>
              <a:t>A nemi azonosság tényezői - háttér és összefüggések </a:t>
            </a:r>
            <a:r>
              <a:rPr lang="hu-HU" sz="4000" b="1" dirty="0">
                <a:effectLst/>
              </a:rPr>
              <a:t>- hozzárendelés</a:t>
            </a:r>
            <a:endParaRPr lang="hu-HU" sz="4000" dirty="0"/>
          </a:p>
        </p:txBody>
      </p:sp>
      <p:sp>
        <p:nvSpPr>
          <p:cNvPr id="4" name="Szövegdoboz 3">
            <a:extLst>
              <a:ext uri="{FF2B5EF4-FFF2-40B4-BE49-F238E27FC236}">
                <a16:creationId xmlns:a16="http://schemas.microsoft.com/office/drawing/2014/main" id="{EC99FD66-1A21-764D-D0C7-C3BAA9025D0A}"/>
              </a:ext>
            </a:extLst>
          </p:cNvPr>
          <p:cNvSpPr txBox="1"/>
          <p:nvPr/>
        </p:nvSpPr>
        <p:spPr>
          <a:xfrm>
            <a:off x="310497" y="883253"/>
            <a:ext cx="1157100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dirty="0"/>
              <a:t>Add meg a nemi azonosságot meghatározó tényezők hátterét (szürke jelölők) és a köztük lévő kapcsolatokat (fehér jelölők)! Javasoljuk, hogy kezd a jobb felső sarokban, haladj egy-egy nyíl-sorozat (folyamat) mentén és az ennek útján elhelyezett szürke és fehér kitűzők titkát sorban egymás után fejtsd meg - így az összefüggések jobban kirajzolódjanak.</a:t>
            </a:r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D7ED07AA-7105-FA41-38A3-943DAF05D890}"/>
              </a:ext>
            </a:extLst>
          </p:cNvPr>
          <p:cNvSpPr txBox="1"/>
          <p:nvPr/>
        </p:nvSpPr>
        <p:spPr>
          <a:xfrm>
            <a:off x="8493508" y="1909134"/>
            <a:ext cx="3543599" cy="4619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fogantatás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génműködés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XX / XY kromoszómák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here vagy petefészek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hormonok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külső nemi szervek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külső tényezők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belső tényezők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anyakönyvbe írt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 err="1"/>
              <a:t>fenotípusos</a:t>
            </a:r>
            <a:r>
              <a:rPr lang="hu-HU" dirty="0"/>
              <a:t> nem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hu-HU" dirty="0"/>
              <a:t>milyen neműnek tartom magam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4EFF13B3-8CA5-45B7-446E-3203F341F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2" y="1909134"/>
            <a:ext cx="8258475" cy="4691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51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902</Words>
  <Application>Microsoft Office PowerPoint</Application>
  <PresentationFormat>Szélesvásznú</PresentationFormat>
  <Paragraphs>174</Paragraphs>
  <Slides>11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Office-téma</vt:lpstr>
      <vt:lpstr>Kromoszómaszerelvény és kariotípus – többválasztásos kvíz</vt:lpstr>
      <vt:lpstr>Ivarmeghatározás - hozzárendelés</vt:lpstr>
      <vt:lpstr>Nemek meghatározása - kromoszomális nem és ivarmeghatározás – legyél Te is milliomos! </vt:lpstr>
      <vt:lpstr>PowerPoint-bemutató</vt:lpstr>
      <vt:lpstr>PowerPoint-bemutató</vt:lpstr>
      <vt:lpstr>Ivarmeghatározás - időrend</vt:lpstr>
      <vt:lpstr>Ivarmeghatározás – szexdetermináció - keresztrejtvény</vt:lpstr>
      <vt:lpstr>A nemi azonosság tényezői – megnevezések - hozzárendelés</vt:lpstr>
      <vt:lpstr>A nemi azonosság tényezői - háttér és összefüggések - hozzárendelés</vt:lpstr>
      <vt:lpstr>A nemi azonosság tényezői – sorba rendezés</vt:lpstr>
      <vt:lpstr>Mit biztosítanak a nemet meghatározó tényezők? - párkereső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2023-08-19T12:56:20Z</dcterms:created>
  <dcterms:modified xsi:type="dcterms:W3CDTF">2023-08-19T12:56:27Z</dcterms:modified>
</cp:coreProperties>
</file>