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28C567-7AD6-2EC2-40A6-4F39A80AA6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04ED901-1E70-5A9E-499A-B9F323566B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2BB9F27-7C4A-1C8E-F621-7EC888DFB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AF7F684-147D-6C24-6368-117593A41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596CE25-B70E-4EBB-9395-C2DEBD635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161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B7B9B7F-2E14-02D3-2293-96A9B307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DC56267B-26A6-944D-8B3A-A808677D8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FA9B040-14E8-E178-C664-D4EA211CF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9BF8AB8-3C67-C402-35DD-473596183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2CFF50C-D9C3-E86C-9041-12075FEBA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0697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79BA9054-509E-1A3F-0242-5E2C9CD399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799817F5-9C65-A6C9-86B9-7A76F47D6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2A10BFB-3F3B-AC94-2119-899F7086E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4BCE4A3-6C62-3C70-7036-B934B33FC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40620F73-D325-5D6D-578F-384BFE3B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884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7C50B26-083A-2127-D9A9-8E5BA095C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8761497-E138-2C17-C9E1-A64C6C298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0E321C0-251F-4146-A7C9-82B6BE5A3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7967333-7178-81B3-4EB8-3C72B3777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6AA4944-D048-8792-2D56-3615A5E7B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724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7A603EC-E0C4-51E1-D66A-DF9656DE9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A4E102F8-9D1A-B9D7-D816-F10D9CDDF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43C7C92-0758-DDB2-14CF-F56DFDB12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B00ED8C-5781-D708-A701-B1A0AD361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0D89B7F-23C1-61EB-B5D8-3FF545E40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1903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AEE5BB-2FF0-077C-2FC7-D37A00F97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D3BF6D8-C56B-052A-C404-FAEC43A6CE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4BD6D064-4DBC-4FB2-E6B8-C73309A70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2A46D2AA-739A-BFE8-5091-EBEE1CE67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E43B7B86-F358-56FB-345C-ABFCE24AC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DE4D37C-5B16-919D-71DF-4BF8A06D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470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15D4123-3F43-DB03-45DC-7B801082F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9042BF0-FB78-6F43-BE75-DDC191606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497FB993-A1F8-C575-F9DE-CD38BB5CB7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B9236474-9236-DE66-69D2-2F68B851E8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80D37CF4-D581-845E-5B72-7A2ED2C22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BC187F6B-A0AB-26DB-382D-4EA512BA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FD246A5E-2095-3246-51DC-281638480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AFC02AF9-8ADE-76FD-D4C2-1A664EBC2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490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289B2A4-D4BE-3C93-5709-F6857E6FC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0FA5E820-EDC9-E53C-D405-BEE84B171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CFB95D5E-A7D9-2BFC-CC88-D79D1FEE1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A4591E7A-EDC6-E5DE-B8B6-F2EB2A38D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5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24D5C55-5D58-923C-AA53-45AEF9ABE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D42D92FA-A2DC-F95D-5B08-1D5435778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78A61B7-E6BD-CDA2-FB17-95EC6A9BD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7831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7FF5D26-9AE4-AA28-FC26-A3E7CA9E4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8967034-641E-05D0-3FFF-DC04374CB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6399FFBA-B2B7-3ABB-8188-654FDF191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9CEEB64D-8210-C032-86E4-D99C4D92E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378FDBD-F2A8-E38B-A44D-56334A906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0FF7438-7CE3-26C6-4681-9BEEFA103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75055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40A6476-B50B-05E2-0F9C-4C82AFF08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88D34D7-C5D0-1106-3918-329AC628D3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15CD7AA5-3973-404C-4D66-7161E47275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4404558-F710-DF4A-3269-124DFC7AD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5447522D-D789-DAA2-D2DF-FB1D61544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C7C13627-74F0-9950-829A-E29492E25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009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1F83F37B-F4D8-9C62-D815-E2197F22F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EFB763A-426E-38D5-5C87-CE9585D0E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E0CC6D9-52D5-E068-2752-AEBACA2B67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106CF-974D-4643-83F4-D3967D44C75F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0B23FE5-6181-8522-4160-24F237F32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FC3330B-541B-B1F0-24CB-82047CC774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7034D-D860-48B1-958F-C2DFB0CD43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700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tuti.elte.hu/a-menstruacio/" TargetMode="Externa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CD85052-8D67-CB4F-2C78-8ADC83C85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3682"/>
          </a:xfrm>
        </p:spPr>
        <p:txBody>
          <a:bodyPr>
            <a:noAutofit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Menstruációs ciklus - méhnyálkahártya felépítés </a:t>
            </a:r>
            <a:r>
              <a:rPr lang="hu-HU" sz="4000" b="1" dirty="0">
                <a:effectLst/>
              </a:rPr>
              <a:t>- hozzárendelés</a:t>
            </a:r>
            <a:endParaRPr lang="hu-HU" sz="4000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012BF6EE-16C6-7861-91E8-E951911CAC39}"/>
              </a:ext>
            </a:extLst>
          </p:cNvPr>
          <p:cNvSpPr txBox="1"/>
          <p:nvPr/>
        </p:nvSpPr>
        <p:spPr>
          <a:xfrm>
            <a:off x="8323604" y="1854437"/>
            <a:ext cx="2859629" cy="27847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hámréteg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mirigy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kötőszöveti réteg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felszínnel párhuzamos ér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spirális ér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E82CF1E-0A69-904D-4D80-9800C6E29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1" y="1153682"/>
            <a:ext cx="7852490" cy="538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05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CC67C25-1AA3-F054-85EA-086BB457C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Tamponhasználat – felhelyezés </a:t>
            </a:r>
            <a:r>
              <a:rPr lang="hu-HU" sz="4000" b="1" dirty="0">
                <a:effectLst/>
              </a:rPr>
              <a:t>– sorba rendezés</a:t>
            </a:r>
            <a:endParaRPr lang="hu-HU" sz="4000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CBF884EE-4E04-FF7F-B0F7-4D6C55118A93}"/>
              </a:ext>
            </a:extLst>
          </p:cNvPr>
          <p:cNvSpPr txBox="1"/>
          <p:nvPr/>
        </p:nvSpPr>
        <p:spPr>
          <a:xfrm>
            <a:off x="360483" y="549275"/>
            <a:ext cx="11218985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2000" dirty="0"/>
              <a:t>a csomagolást és a lejáratot ellenőrzöm</a:t>
            </a:r>
            <a:endParaRPr lang="hu-HU" sz="2000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kezet mosok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lehúzom a tamponon körbefutó piros szalagot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lehúzom a csomagolás alsó részét a tampon tompa végéről és a zsinórját teljes hosszában kihúzom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zsinórt erősen meghúzom, ellenőrzöm, hogy nem jön-e ki a tamponból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az ügyesebb kezem két ujjával megfogom a tampon tompa végét és a másik kezemmel lehúzom a csomagolást a tampon lekerekített végéről is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tampont úgy fordítom, hogy a zsinórja lefelé lógjon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másik kezemmel szétválasztom a szeméremajkakat, a tampont a hüvelybemenetbe illesztem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/>
              <a:t>eltolom a tampont addig, ahol már nem érzem</a:t>
            </a:r>
            <a:endParaRPr lang="hu-HU" sz="2000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mielőtt a bugyit teljesen felhúzom, a zsinórt a bugyi combok közti keskeny részének egyik szélére fektetem, végével előrefelé, hogy majd könnyen megtaláljam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teljesen felhúzom a bugyit és megfigyelem, hogy érzem-e a tampont (akkor jó, ha nem)</a:t>
            </a:r>
          </a:p>
        </p:txBody>
      </p:sp>
    </p:spTree>
    <p:extLst>
      <p:ext uri="{BB962C8B-B14F-4D97-AF65-F5344CB8AC3E}">
        <p14:creationId xmlns:p14="http://schemas.microsoft.com/office/powerpoint/2010/main" val="2540010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B668472-36D0-46F3-3F92-5D2C7F3E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98" y="0"/>
            <a:ext cx="12063101" cy="606751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Menstruációs higiénia </a:t>
            </a:r>
            <a:r>
              <a:rPr lang="hu-HU" sz="4000" b="1" dirty="0">
                <a:effectLst/>
              </a:rPr>
              <a:t>- keresztrejtvény</a:t>
            </a:r>
            <a:endParaRPr lang="hu-HU" sz="4000" b="1" dirty="0"/>
          </a:p>
        </p:txBody>
      </p:sp>
      <p:graphicFrame>
        <p:nvGraphicFramePr>
          <p:cNvPr id="3" name="Objektum 2">
            <a:extLst>
              <a:ext uri="{FF2B5EF4-FFF2-40B4-BE49-F238E27FC236}">
                <a16:creationId xmlns:a16="http://schemas.microsoft.com/office/drawing/2014/main" id="{279E3936-AF72-2D3A-EE26-0A6B2C5CEA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821" y="1025495"/>
          <a:ext cx="6515056" cy="3573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454520" imgH="4089960" progId="Photoshop.Image.13">
                  <p:embed/>
                </p:oleObj>
              </mc:Choice>
              <mc:Fallback>
                <p:oleObj name="Image" r:id="rId3" imgW="7454520" imgH="4089960" progId="Photoshop.Image.13">
                  <p:embed/>
                  <p:pic>
                    <p:nvPicPr>
                      <p:cNvPr id="3" name="Objektum 2">
                        <a:extLst>
                          <a:ext uri="{FF2B5EF4-FFF2-40B4-BE49-F238E27FC236}">
                            <a16:creationId xmlns:a16="http://schemas.microsoft.com/office/drawing/2014/main" id="{279E3936-AF72-2D3A-EE26-0A6B2C5CE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21" y="1025495"/>
                        <a:ext cx="6515056" cy="3573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áblázat 4">
            <a:extLst>
              <a:ext uri="{FF2B5EF4-FFF2-40B4-BE49-F238E27FC236}">
                <a16:creationId xmlns:a16="http://schemas.microsoft.com/office/drawing/2014/main" id="{28E5B2FF-8AA7-8DE1-AEEB-02285351F9A4}"/>
              </a:ext>
            </a:extLst>
          </p:cNvPr>
          <p:cNvGraphicFramePr>
            <a:graphicFrameLocks noGrp="1"/>
          </p:cNvGraphicFramePr>
          <p:nvPr/>
        </p:nvGraphicFramePr>
        <p:xfrm>
          <a:off x="6691512" y="1025495"/>
          <a:ext cx="5358213" cy="444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81">
                  <a:extLst>
                    <a:ext uri="{9D8B030D-6E8A-4147-A177-3AD203B41FA5}">
                      <a16:colId xmlns:a16="http://schemas.microsoft.com/office/drawing/2014/main" val="3438770528"/>
                    </a:ext>
                  </a:extLst>
                </a:gridCol>
                <a:gridCol w="3666062">
                  <a:extLst>
                    <a:ext uri="{9D8B030D-6E8A-4147-A177-3AD203B41FA5}">
                      <a16:colId xmlns:a16="http://schemas.microsoft.com/office/drawing/2014/main" val="1829539281"/>
                    </a:ext>
                  </a:extLst>
                </a:gridCol>
                <a:gridCol w="1256470">
                  <a:extLst>
                    <a:ext uri="{9D8B030D-6E8A-4147-A177-3AD203B41FA5}">
                      <a16:colId xmlns:a16="http://schemas.microsoft.com/office/drawing/2014/main" val="1993539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HCG kimutatható ebből a folyadékból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vizelet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809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olyan betét, aminek két oldalsó "fülén" ragadós csík segíti a rögzítést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szárnyas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6323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tizenéves korosztály tagja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tini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599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az X- és Y-kromoszóma ilyen</a:t>
                      </a:r>
                      <a:endParaRPr lang="hu-H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ivari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865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általában ennyi a betétek gyártástól számított felhasználhatósági ideje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háromév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4269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bugyiba helyezhető, a menstruációs vért magába szívó termék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betét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9312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olyan betét, ami nagyobb mennyiségű vért is magába képes fogadni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egészségügyi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9619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menstruációs vért a hüvelyben szívja fel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tampon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3018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beágyazódást kíséri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vérzés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0181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4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olyan betét, ami csak kevés nedvességet képes magába szívni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tisztasági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577316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8A4F26FF-9073-38CC-1AED-4641E067F014}"/>
              </a:ext>
            </a:extLst>
          </p:cNvPr>
          <p:cNvSpPr txBox="1"/>
          <p:nvPr/>
        </p:nvSpPr>
        <p:spPr>
          <a:xfrm>
            <a:off x="1145137" y="4648754"/>
            <a:ext cx="2421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MEGFEJTÉS - intimbetét</a:t>
            </a:r>
          </a:p>
        </p:txBody>
      </p:sp>
    </p:spTree>
    <p:extLst>
      <p:ext uri="{BB962C8B-B14F-4D97-AF65-F5344CB8AC3E}">
        <p14:creationId xmlns:p14="http://schemas.microsoft.com/office/powerpoint/2010/main" val="2045436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2A47D6A-9427-7AD2-119F-BE7172285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26187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A menstruációs ciklus szakaszai és eseményei </a:t>
            </a:r>
            <a:r>
              <a:rPr lang="hu-HU" sz="4000" b="1" dirty="0">
                <a:effectLst/>
              </a:rPr>
              <a:t>- idővonal</a:t>
            </a:r>
            <a:endParaRPr lang="hu-HU" sz="4000" b="1" dirty="0"/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B6C798B1-4984-4128-D318-C301AB8DCC1E}"/>
              </a:ext>
            </a:extLst>
          </p:cNvPr>
          <p:cNvSpPr txBox="1"/>
          <p:nvPr/>
        </p:nvSpPr>
        <p:spPr>
          <a:xfrm>
            <a:off x="3047288" y="721188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Rakd sorrendbe a menstruációs ciklus eseményeit!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1AFEDB78-EF87-F056-B459-452AACF4E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44" y="1301806"/>
            <a:ext cx="11907912" cy="1314633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A25E08D3-DEF6-DF81-1EAA-CF487AE37E88}"/>
              </a:ext>
            </a:extLst>
          </p:cNvPr>
          <p:cNvSpPr txBox="1"/>
          <p:nvPr/>
        </p:nvSpPr>
        <p:spPr>
          <a:xfrm>
            <a:off x="142044" y="2644124"/>
            <a:ext cx="2176003" cy="12958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u-HU" dirty="0"/>
              <a:t>méhnyálkahártya </a:t>
            </a:r>
            <a:r>
              <a:rPr lang="hu-HU" dirty="0" err="1"/>
              <a:t>lelökődés</a:t>
            </a:r>
            <a:r>
              <a:rPr lang="hu-HU" dirty="0"/>
              <a:t>, vérzés (menzesz)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ABC3E5C4-41BA-1784-02E9-F60E6030CDF9}"/>
              </a:ext>
            </a:extLst>
          </p:cNvPr>
          <p:cNvSpPr txBox="1"/>
          <p:nvPr/>
        </p:nvSpPr>
        <p:spPr>
          <a:xfrm>
            <a:off x="6415046" y="2644124"/>
            <a:ext cx="2370032" cy="8803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u-HU" dirty="0"/>
              <a:t>a mirigyek váladékot termelnek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287C88C-4380-3003-5CC2-B4CD88BEF6D5}"/>
              </a:ext>
            </a:extLst>
          </p:cNvPr>
          <p:cNvSpPr txBox="1"/>
          <p:nvPr/>
        </p:nvSpPr>
        <p:spPr>
          <a:xfrm>
            <a:off x="2637091" y="2644124"/>
            <a:ext cx="3139866" cy="8803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u-HU" dirty="0"/>
              <a:t>méhnyálkahártya felépülés, vastagodás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02B0669B-6AC7-8581-47B3-38D4D12D1C0C}"/>
              </a:ext>
            </a:extLst>
          </p:cNvPr>
          <p:cNvSpPr txBox="1"/>
          <p:nvPr/>
        </p:nvSpPr>
        <p:spPr>
          <a:xfrm>
            <a:off x="9144712" y="2644124"/>
            <a:ext cx="2900584" cy="8803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u-HU" dirty="0"/>
              <a:t>a méhnyálkahártya leépül, </a:t>
            </a:r>
            <a:r>
              <a:rPr lang="hu-HU" dirty="0" err="1"/>
              <a:t>szövetei</a:t>
            </a:r>
            <a:r>
              <a:rPr lang="hu-HU" dirty="0"/>
              <a:t> elhalnak</a:t>
            </a:r>
          </a:p>
        </p:txBody>
      </p:sp>
    </p:spTree>
    <p:extLst>
      <p:ext uri="{BB962C8B-B14F-4D97-AF65-F5344CB8AC3E}">
        <p14:creationId xmlns:p14="http://schemas.microsoft.com/office/powerpoint/2010/main" val="3488152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3C9D885-66E4-5498-B96E-4BDD40AFD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76770"/>
          </a:xfrm>
        </p:spPr>
        <p:txBody>
          <a:bodyPr>
            <a:noAutofit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Menstruációs ciklus - méhnyálkahártya változások </a:t>
            </a:r>
            <a:r>
              <a:rPr lang="hu-HU" sz="4000" b="1" dirty="0">
                <a:effectLst/>
              </a:rPr>
              <a:t>- hozzárendelés</a:t>
            </a:r>
            <a:endParaRPr lang="hu-HU" sz="4000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33D094FD-2EA6-56C9-2B6B-8EED0B00CF2D}"/>
              </a:ext>
            </a:extLst>
          </p:cNvPr>
          <p:cNvSpPr txBox="1"/>
          <p:nvPr/>
        </p:nvSpPr>
        <p:spPr>
          <a:xfrm>
            <a:off x="8571432" y="2221907"/>
            <a:ext cx="3168368" cy="2230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felépül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váladékot termel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leépül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vérzés kíséretében </a:t>
            </a:r>
            <a:r>
              <a:rPr lang="hu-HU" dirty="0" err="1"/>
              <a:t>lelökődik</a:t>
            </a: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84E0B69-3DA6-886C-E5A8-1A997CBD08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34" y="1572426"/>
            <a:ext cx="7547389" cy="5184728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8FC46FDD-6CF3-E4C3-8397-CB3CE0443D73}"/>
              </a:ext>
            </a:extLst>
          </p:cNvPr>
          <p:cNvSpPr txBox="1"/>
          <p:nvPr/>
        </p:nvSpPr>
        <p:spPr>
          <a:xfrm>
            <a:off x="2525995" y="1076770"/>
            <a:ext cx="6925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Hogyan változik a méhnyálkahártya a nemi ciklus egyes szakaszaiban?</a:t>
            </a:r>
          </a:p>
        </p:txBody>
      </p:sp>
    </p:spTree>
    <p:extLst>
      <p:ext uri="{BB962C8B-B14F-4D97-AF65-F5344CB8AC3E}">
        <p14:creationId xmlns:p14="http://schemas.microsoft.com/office/powerpoint/2010/main" val="1631255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68EA4FE-1ED6-3448-F4CE-BCF273883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55271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effectLst/>
                <a:hlinkClick r:id="rId2"/>
              </a:rPr>
              <a:t>Menstruációs ciklus – hormonok </a:t>
            </a:r>
            <a:r>
              <a:rPr lang="hu-HU" b="1" dirty="0">
                <a:effectLst/>
              </a:rPr>
              <a:t>-</a:t>
            </a:r>
            <a:r>
              <a:rPr lang="hu-HU" sz="4400" b="1" dirty="0">
                <a:effectLst/>
              </a:rPr>
              <a:t> hozzárendelés</a:t>
            </a:r>
            <a:endParaRPr lang="hu-HU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C9913F71-E1F6-61FB-15CC-3AAFD87D5556}"/>
              </a:ext>
            </a:extLst>
          </p:cNvPr>
          <p:cNvSpPr txBox="1"/>
          <p:nvPr/>
        </p:nvSpPr>
        <p:spPr>
          <a:xfrm>
            <a:off x="8315058" y="2016807"/>
            <a:ext cx="2364302" cy="2230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tüszőérést serkentő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sárgatestképző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 err="1"/>
              <a:t>ösztrogének</a:t>
            </a:r>
            <a:endParaRPr lang="hu-HU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progeszteron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54AC7B0B-CC99-5460-7508-AEF39AC5D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15" y="1219385"/>
            <a:ext cx="7982639" cy="547843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4D5283E8-5497-9F59-91C2-8E238B6F1759}"/>
              </a:ext>
            </a:extLst>
          </p:cNvPr>
          <p:cNvSpPr txBox="1"/>
          <p:nvPr/>
        </p:nvSpPr>
        <p:spPr>
          <a:xfrm>
            <a:off x="2525995" y="598276"/>
            <a:ext cx="6925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Milyen hormonok neve tartozik a nyilakhoz?</a:t>
            </a:r>
          </a:p>
        </p:txBody>
      </p:sp>
    </p:spTree>
    <p:extLst>
      <p:ext uri="{BB962C8B-B14F-4D97-AF65-F5344CB8AC3E}">
        <p14:creationId xmlns:p14="http://schemas.microsoft.com/office/powerpoint/2010/main" val="8212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645DCD-9E6F-112F-F120-9764D5B93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98000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effectLst/>
                <a:hlinkClick r:id="rId2"/>
              </a:rPr>
              <a:t>Menstruációs ciklus - napok és események </a:t>
            </a:r>
            <a:r>
              <a:rPr lang="hu-HU" b="1" dirty="0">
                <a:effectLst/>
              </a:rPr>
              <a:t>- párkereső</a:t>
            </a:r>
            <a:endParaRPr lang="hu-HU" b="1" dirty="0"/>
          </a:p>
        </p:txBody>
      </p:sp>
      <p:graphicFrame>
        <p:nvGraphicFramePr>
          <p:cNvPr id="3" name="Táblázat 3">
            <a:extLst>
              <a:ext uri="{FF2B5EF4-FFF2-40B4-BE49-F238E27FC236}">
                <a16:creationId xmlns:a16="http://schemas.microsoft.com/office/drawing/2014/main" id="{87E03B38-66E4-C976-67E3-4AEEBAE4FAF8}"/>
              </a:ext>
            </a:extLst>
          </p:cNvPr>
          <p:cNvGraphicFramePr>
            <a:graphicFrameLocks noGrp="1"/>
          </p:cNvGraphicFramePr>
          <p:nvPr/>
        </p:nvGraphicFramePr>
        <p:xfrm>
          <a:off x="1421450" y="1138409"/>
          <a:ext cx="9349100" cy="3937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3458">
                  <a:extLst>
                    <a:ext uri="{9D8B030D-6E8A-4147-A177-3AD203B41FA5}">
                      <a16:colId xmlns:a16="http://schemas.microsoft.com/office/drawing/2014/main" val="3322178771"/>
                    </a:ext>
                  </a:extLst>
                </a:gridCol>
                <a:gridCol w="6215642">
                  <a:extLst>
                    <a:ext uri="{9D8B030D-6E8A-4147-A177-3AD203B41FA5}">
                      <a16:colId xmlns:a16="http://schemas.microsoft.com/office/drawing/2014/main" val="2228913645"/>
                    </a:ext>
                  </a:extLst>
                </a:gridCol>
              </a:tblGrid>
              <a:tr h="787559"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0.-4. nap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menzesz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6087626"/>
                  </a:ext>
                </a:extLst>
              </a:tr>
              <a:tr h="787559"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5.-14. nap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a méhnyálkahártya vastagodik, a mirigyek száma nő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844721"/>
                  </a:ext>
                </a:extLst>
              </a:tr>
              <a:tr h="787559"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15.-26. nap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a méhnyálkahártya mirigyei váladékot termelnek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567612"/>
                  </a:ext>
                </a:extLst>
              </a:tr>
              <a:tr h="787559"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27.28. nap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a méhnyálkahártya elhal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1323822"/>
                  </a:ext>
                </a:extLst>
              </a:tr>
              <a:tr h="787559"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20.-24. nap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ha történt megtermékenyítés, vérzés kíséretében beágyazódás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1922539"/>
                  </a:ext>
                </a:extLst>
              </a:tr>
            </a:tbl>
          </a:graphicData>
        </a:graphic>
      </p:graphicFrame>
      <p:sp>
        <p:nvSpPr>
          <p:cNvPr id="4" name="Szövegdoboz 3">
            <a:extLst>
              <a:ext uri="{FF2B5EF4-FFF2-40B4-BE49-F238E27FC236}">
                <a16:creationId xmlns:a16="http://schemas.microsoft.com/office/drawing/2014/main" id="{28FCF203-B26E-E784-9F6F-AB965E530087}"/>
              </a:ext>
            </a:extLst>
          </p:cNvPr>
          <p:cNvSpPr txBox="1"/>
          <p:nvPr/>
        </p:nvSpPr>
        <p:spPr>
          <a:xfrm>
            <a:off x="2525995" y="598276"/>
            <a:ext cx="6925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Párosítsd a cetliket!</a:t>
            </a:r>
          </a:p>
        </p:txBody>
      </p:sp>
    </p:spTree>
    <p:extLst>
      <p:ext uri="{BB962C8B-B14F-4D97-AF65-F5344CB8AC3E}">
        <p14:creationId xmlns:p14="http://schemas.microsoft.com/office/powerpoint/2010/main" val="3800460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6D6754-B115-31D8-B59C-A65A4661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98752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effectLst/>
                <a:hlinkClick r:id="rId2"/>
              </a:rPr>
              <a:t>Női nemi ciklus - hormonok, események </a:t>
            </a:r>
            <a:r>
              <a:rPr lang="hu-HU" b="1" dirty="0">
                <a:effectLst/>
              </a:rPr>
              <a:t>– csoportba rendezés</a:t>
            </a:r>
            <a:endParaRPr lang="hu-HU" b="1" dirty="0"/>
          </a:p>
        </p:txBody>
      </p:sp>
      <p:graphicFrame>
        <p:nvGraphicFramePr>
          <p:cNvPr id="3" name="Táblázat 3">
            <a:extLst>
              <a:ext uri="{FF2B5EF4-FFF2-40B4-BE49-F238E27FC236}">
                <a16:creationId xmlns:a16="http://schemas.microsoft.com/office/drawing/2014/main" id="{B9354B48-69D0-C25D-2FE1-338B57A34BF6}"/>
              </a:ext>
            </a:extLst>
          </p:cNvPr>
          <p:cNvGraphicFramePr>
            <a:graphicFrameLocks noGrp="1"/>
          </p:cNvGraphicFramePr>
          <p:nvPr/>
        </p:nvGraphicFramePr>
        <p:xfrm>
          <a:off x="1775627" y="1528164"/>
          <a:ext cx="8128000" cy="176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70342637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951875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2572414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025795839"/>
                    </a:ext>
                  </a:extLst>
                </a:gridCol>
              </a:tblGrid>
              <a:tr h="1767160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AGYALAPI</a:t>
                      </a:r>
                      <a:r>
                        <a:rPr lang="hu-HU" sz="2400" dirty="0"/>
                        <a:t> </a:t>
                      </a:r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MIRIGY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PETEFÉSZEK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MÉH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EGYIK SEM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1864122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016079D5-CF7A-9854-C736-FC225A7CE43C}"/>
              </a:ext>
            </a:extLst>
          </p:cNvPr>
          <p:cNvSpPr txBox="1"/>
          <p:nvPr/>
        </p:nvSpPr>
        <p:spPr>
          <a:xfrm>
            <a:off x="4185303" y="1098752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Mi hol termelődik, mi hol történik?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86697783-D162-5C34-F08F-198479DBB47D}"/>
              </a:ext>
            </a:extLst>
          </p:cNvPr>
          <p:cNvSpPr txBox="1"/>
          <p:nvPr/>
        </p:nvSpPr>
        <p:spPr>
          <a:xfrm>
            <a:off x="1165550" y="3172327"/>
            <a:ext cx="2664982" cy="1676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tüszőérést serkentő hormon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sárgatestképző hormon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3B68EC-9715-3A79-9F95-32638F16D83A}"/>
              </a:ext>
            </a:extLst>
          </p:cNvPr>
          <p:cNvSpPr txBox="1"/>
          <p:nvPr/>
        </p:nvSpPr>
        <p:spPr>
          <a:xfrm>
            <a:off x="3869108" y="3158220"/>
            <a:ext cx="2266773" cy="3338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 err="1"/>
              <a:t>ösztrogének</a:t>
            </a:r>
            <a:endParaRPr lang="hu-HU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progeszteron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tesztoszteron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tüszőérés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sárgatestképződés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tüszőrepedés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CF0D4271-04B5-7029-48BB-0A3EF0D5E92F}"/>
              </a:ext>
            </a:extLst>
          </p:cNvPr>
          <p:cNvSpPr txBox="1"/>
          <p:nvPr/>
        </p:nvSpPr>
        <p:spPr>
          <a:xfrm>
            <a:off x="6019444" y="3176051"/>
            <a:ext cx="2429142" cy="1676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nyálkahártya felépülés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menstruációs vérzés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E1C56E72-87A0-7AB2-84FE-ACF0E1CE4773}"/>
              </a:ext>
            </a:extLst>
          </p:cNvPr>
          <p:cNvSpPr txBox="1"/>
          <p:nvPr/>
        </p:nvSpPr>
        <p:spPr>
          <a:xfrm>
            <a:off x="8487162" y="3195004"/>
            <a:ext cx="1493377" cy="11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inzulin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adrenalin</a:t>
            </a:r>
          </a:p>
        </p:txBody>
      </p:sp>
    </p:spTree>
    <p:extLst>
      <p:ext uri="{BB962C8B-B14F-4D97-AF65-F5344CB8AC3E}">
        <p14:creationId xmlns:p14="http://schemas.microsoft.com/office/powerpoint/2010/main" val="4262018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8AE64D7-FE14-FABD-4357-BE9354CCB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32183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hlinkClick r:id="rId2"/>
              </a:rPr>
              <a:t>Betét típusok </a:t>
            </a:r>
            <a:r>
              <a:rPr lang="hu-HU" sz="4000" b="1" dirty="0"/>
              <a:t>– csoportba rendelés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3240A76B-A053-08F3-E9D9-116D6E114D23}"/>
              </a:ext>
            </a:extLst>
          </p:cNvPr>
          <p:cNvSpPr txBox="1"/>
          <p:nvPr/>
        </p:nvSpPr>
        <p:spPr>
          <a:xfrm>
            <a:off x="904430" y="515376"/>
            <a:ext cx="10383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Melyik betét mire jó? Adj tanácsot: mozgasd a cetliket abba a kategóriába, amihez tartoznak!</a:t>
            </a:r>
          </a:p>
        </p:txBody>
      </p:sp>
      <p:graphicFrame>
        <p:nvGraphicFramePr>
          <p:cNvPr id="5" name="Táblázat 5">
            <a:extLst>
              <a:ext uri="{FF2B5EF4-FFF2-40B4-BE49-F238E27FC236}">
                <a16:creationId xmlns:a16="http://schemas.microsoft.com/office/drawing/2014/main" id="{C9189BC7-1EA9-EBE5-FC81-EA71ADE2D4EE}"/>
              </a:ext>
            </a:extLst>
          </p:cNvPr>
          <p:cNvGraphicFramePr>
            <a:graphicFrameLocks noGrp="1"/>
          </p:cNvGraphicFramePr>
          <p:nvPr/>
        </p:nvGraphicFramePr>
        <p:xfrm>
          <a:off x="1929449" y="927078"/>
          <a:ext cx="8128000" cy="2168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85061458"/>
                    </a:ext>
                  </a:extLst>
                </a:gridCol>
                <a:gridCol w="2182976">
                  <a:extLst>
                    <a:ext uri="{9D8B030D-6E8A-4147-A177-3AD203B41FA5}">
                      <a16:colId xmlns:a16="http://schemas.microsoft.com/office/drawing/2014/main" val="3698029645"/>
                    </a:ext>
                  </a:extLst>
                </a:gridCol>
                <a:gridCol w="1881024">
                  <a:extLst>
                    <a:ext uri="{9D8B030D-6E8A-4147-A177-3AD203B41FA5}">
                      <a16:colId xmlns:a16="http://schemas.microsoft.com/office/drawing/2014/main" val="350935352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70819234"/>
                    </a:ext>
                  </a:extLst>
                </a:gridCol>
              </a:tblGrid>
              <a:tr h="2168813"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TISZTASÁGI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EGÉSZSÉGÜGYI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MINDKETTŐ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>
                          <a:solidFill>
                            <a:schemeClr val="tx1"/>
                          </a:solidFill>
                        </a:rPr>
                        <a:t>EGYIK SEM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06740"/>
                  </a:ext>
                </a:extLst>
              </a:tr>
            </a:tbl>
          </a:graphicData>
        </a:graphic>
      </p:graphicFrame>
      <p:sp>
        <p:nvSpPr>
          <p:cNvPr id="6" name="Szövegdoboz 5">
            <a:extLst>
              <a:ext uri="{FF2B5EF4-FFF2-40B4-BE49-F238E27FC236}">
                <a16:creationId xmlns:a16="http://schemas.microsoft.com/office/drawing/2014/main" id="{9275E701-317A-4A53-9FB4-8D534B51D15A}"/>
              </a:ext>
            </a:extLst>
          </p:cNvPr>
          <p:cNvSpPr txBox="1"/>
          <p:nvPr/>
        </p:nvSpPr>
        <p:spPr>
          <a:xfrm>
            <a:off x="136732" y="3154877"/>
            <a:ext cx="2738763" cy="2230739"/>
          </a:xfrm>
          <a:prstGeom prst="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gyenge vérzés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menzesz utolsó napjai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menzeszek közti napok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hüvelyváladék felszívása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BC1D2C4F-354A-303D-E223-5FAF7EC59EC2}"/>
              </a:ext>
            </a:extLst>
          </p:cNvPr>
          <p:cNvSpPr txBox="1"/>
          <p:nvPr/>
        </p:nvSpPr>
        <p:spPr>
          <a:xfrm>
            <a:off x="2952408" y="3154877"/>
            <a:ext cx="3271921" cy="223073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nagyon erős vérzés nappal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nagyon erős vérzés éjszaka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közepesen erős vérzés nappal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közepesen erős vérzés éjszaka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A7871EA0-7D35-8313-8462-055F1E415BCA}"/>
              </a:ext>
            </a:extLst>
          </p:cNvPr>
          <p:cNvSpPr txBox="1"/>
          <p:nvPr/>
        </p:nvSpPr>
        <p:spPr>
          <a:xfrm>
            <a:off x="6301242" y="3154877"/>
            <a:ext cx="2738763" cy="1676741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bugyiba rögzíthető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a bugyi tisztaságát védi a menstruációs vértől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A1466E1D-692A-810B-EC87-CFD6508B76BC}"/>
              </a:ext>
            </a:extLst>
          </p:cNvPr>
          <p:cNvSpPr txBox="1"/>
          <p:nvPr/>
        </p:nvSpPr>
        <p:spPr>
          <a:xfrm>
            <a:off x="9116918" y="3154877"/>
            <a:ext cx="2828018" cy="1122743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inkontinencia betét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csepegő vizelet felszívása</a:t>
            </a:r>
          </a:p>
        </p:txBody>
      </p:sp>
    </p:spTree>
    <p:extLst>
      <p:ext uri="{BB962C8B-B14F-4D97-AF65-F5344CB8AC3E}">
        <p14:creationId xmlns:p14="http://schemas.microsoft.com/office/powerpoint/2010/main" val="2965338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719A67C-1E16-D9B3-29A2-601D321DB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920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Betéthasználati útmutató </a:t>
            </a:r>
            <a:r>
              <a:rPr lang="hu-HU" sz="4000" b="1" dirty="0">
                <a:effectLst/>
              </a:rPr>
              <a:t>- új betét behelyezése - idővonal</a:t>
            </a:r>
            <a:endParaRPr lang="hu-HU" sz="4000" b="1" dirty="0"/>
          </a:p>
        </p:txBody>
      </p:sp>
      <p:graphicFrame>
        <p:nvGraphicFramePr>
          <p:cNvPr id="4" name="Objektum 3">
            <a:extLst>
              <a:ext uri="{FF2B5EF4-FFF2-40B4-BE49-F238E27FC236}">
                <a16:creationId xmlns:a16="http://schemas.microsoft.com/office/drawing/2014/main" id="{F8FC1297-81C4-A23B-6BA6-CA1A47B68B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9087" y="1165671"/>
          <a:ext cx="11553825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15326640" imgH="1574280" progId="Photoshop.Image.13">
                  <p:embed/>
                </p:oleObj>
              </mc:Choice>
              <mc:Fallback>
                <p:oleObj name="Image" r:id="rId3" imgW="15326640" imgH="1574280" progId="Photoshop.Image.13">
                  <p:embed/>
                  <p:pic>
                    <p:nvPicPr>
                      <p:cNvPr id="4" name="Objektum 3">
                        <a:extLst>
                          <a:ext uri="{FF2B5EF4-FFF2-40B4-BE49-F238E27FC236}">
                            <a16:creationId xmlns:a16="http://schemas.microsoft.com/office/drawing/2014/main" id="{F8FC1297-81C4-A23B-6BA6-CA1A47B68B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087" y="1165671"/>
                        <a:ext cx="11553825" cy="119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zövegdoboz 5">
            <a:extLst>
              <a:ext uri="{FF2B5EF4-FFF2-40B4-BE49-F238E27FC236}">
                <a16:creationId xmlns:a16="http://schemas.microsoft.com/office/drawing/2014/main" id="{9CD1D333-FDFC-DA6F-496E-75BC50657FFC}"/>
              </a:ext>
            </a:extLst>
          </p:cNvPr>
          <p:cNvSpPr txBox="1"/>
          <p:nvPr/>
        </p:nvSpPr>
        <p:spPr>
          <a:xfrm>
            <a:off x="3193991" y="592004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Tedd időrendbe a tennivalókat!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AC4AF0BD-398C-8FE5-FCEF-DB8C024A23CA}"/>
              </a:ext>
            </a:extLst>
          </p:cNvPr>
          <p:cNvSpPr txBox="1"/>
          <p:nvPr/>
        </p:nvSpPr>
        <p:spPr>
          <a:xfrm>
            <a:off x="754878" y="2560631"/>
            <a:ext cx="10072644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csomagolást és a lejáratot ellenőrzöm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kezet mosok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kicsomagolom a betétet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lehúzom a betét hátoldalának közepéről a ragasztócsíkot fedő fóliát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betétet a bugyi lábak közti keskeny sávjának belső oldalára ragasztom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ha van, a szárnyakról is lehúzom a ragasztócsíkot fedő fóliát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szárnyakat egymás után visszahajtom a bugyi lábak közti keskeny sávjának külső oldalára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err="1"/>
              <a:t>felhúzom</a:t>
            </a:r>
            <a:r>
              <a:rPr lang="en-US" sz="2000" dirty="0"/>
              <a:t> a </a:t>
            </a:r>
            <a:r>
              <a:rPr lang="en-US" sz="2000" dirty="0" err="1"/>
              <a:t>bugyit</a:t>
            </a:r>
            <a:r>
              <a:rPr lang="en-US" sz="2000" dirty="0"/>
              <a:t>, </a:t>
            </a:r>
            <a:r>
              <a:rPr lang="en-US" sz="2000" dirty="0" err="1"/>
              <a:t>ellenőrzöm</a:t>
            </a:r>
            <a:r>
              <a:rPr lang="en-US" sz="2000" dirty="0"/>
              <a:t>, </a:t>
            </a:r>
            <a:r>
              <a:rPr lang="en-US" sz="2000" dirty="0" err="1"/>
              <a:t>hogy</a:t>
            </a:r>
            <a:r>
              <a:rPr lang="en-US" sz="2000" dirty="0"/>
              <a:t> a </a:t>
            </a:r>
            <a:r>
              <a:rPr lang="en-US" sz="2000" dirty="0" err="1"/>
              <a:t>betét</a:t>
            </a:r>
            <a:r>
              <a:rPr lang="en-US" sz="2000" dirty="0"/>
              <a:t> a </a:t>
            </a:r>
            <a:r>
              <a:rPr lang="en-US" sz="2000" dirty="0" err="1"/>
              <a:t>helyén</a:t>
            </a:r>
            <a:r>
              <a:rPr lang="en-US" sz="2000" dirty="0"/>
              <a:t> van </a:t>
            </a:r>
            <a:r>
              <a:rPr lang="en-US" sz="2000" dirty="0" err="1"/>
              <a:t>és</a:t>
            </a:r>
            <a:r>
              <a:rPr lang="en-US" sz="2000" dirty="0"/>
              <a:t> </a:t>
            </a:r>
            <a:r>
              <a:rPr lang="en-US" sz="2000" dirty="0" err="1"/>
              <a:t>kényelmes</a:t>
            </a:r>
            <a:endParaRPr lang="hu-HU" sz="2000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minden csomagoló anyagot félretettem, hogy most a szemetesbe dobjam</a:t>
            </a:r>
          </a:p>
        </p:txBody>
      </p:sp>
    </p:spTree>
    <p:extLst>
      <p:ext uri="{BB962C8B-B14F-4D97-AF65-F5344CB8AC3E}">
        <p14:creationId xmlns:p14="http://schemas.microsoft.com/office/powerpoint/2010/main" val="4165744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E0D2AC-D306-A609-18D8-D6EF112A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66367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Betéthasználati útmutató </a:t>
            </a:r>
            <a:r>
              <a:rPr lang="hu-HU" sz="4000" b="1" dirty="0">
                <a:effectLst/>
              </a:rPr>
              <a:t>- betét kivétele - idővonal</a:t>
            </a:r>
            <a:endParaRPr lang="hu-HU" sz="4000" b="1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1E194B-6D4A-FFC3-0328-CB439DA50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886" y="1203597"/>
            <a:ext cx="11660227" cy="98121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D9FE0535-5039-159B-CD85-0C19C09FB680}"/>
              </a:ext>
            </a:extLst>
          </p:cNvPr>
          <p:cNvSpPr txBox="1"/>
          <p:nvPr/>
        </p:nvSpPr>
        <p:spPr>
          <a:xfrm>
            <a:off x="2843613" y="700316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dirty="0"/>
              <a:t>Tedd időrendbe a tennivalókat!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FE5CE2A8-3B2D-9990-CB73-7A9AED77D4DB}"/>
              </a:ext>
            </a:extLst>
          </p:cNvPr>
          <p:cNvSpPr txBox="1"/>
          <p:nvPr/>
        </p:nvSpPr>
        <p:spPr>
          <a:xfrm>
            <a:off x="589661" y="2452643"/>
            <a:ext cx="11160807" cy="2814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kezet mosok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lehúzom a bugyit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az elhasznált betétet óvatosan leválasztom a bugyiról, ha vannak szárnyai, ezekkel kezdem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a vérrel telt betétet összehajtom és WC-papírba csomagolom vagy az új betét csomagolásába teszem, hogy később a szemetesbe dobjam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hu-HU" sz="2000" dirty="0"/>
              <a:t>ha a bugyi véres lett, mihamarabb lecserélem és HIDEG vízben kiöblítem, majd megszárítom</a:t>
            </a:r>
          </a:p>
        </p:txBody>
      </p:sp>
    </p:spTree>
    <p:extLst>
      <p:ext uri="{BB962C8B-B14F-4D97-AF65-F5344CB8AC3E}">
        <p14:creationId xmlns:p14="http://schemas.microsoft.com/office/powerpoint/2010/main" val="433089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</Words>
  <Application>Microsoft Office PowerPoint</Application>
  <PresentationFormat>Szélesvásznú</PresentationFormat>
  <Paragraphs>134</Paragraphs>
  <Slides>11</Slides>
  <Notes>0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Office-téma</vt:lpstr>
      <vt:lpstr>Image</vt:lpstr>
      <vt:lpstr>Menstruációs ciklus - méhnyálkahártya felépítés - hozzárendelés</vt:lpstr>
      <vt:lpstr>A menstruációs ciklus szakaszai és eseményei - idővonal</vt:lpstr>
      <vt:lpstr>Menstruációs ciklus - méhnyálkahártya változások - hozzárendelés</vt:lpstr>
      <vt:lpstr>Menstruációs ciklus – hormonok - hozzárendelés</vt:lpstr>
      <vt:lpstr>Menstruációs ciklus - napok és események - párkereső</vt:lpstr>
      <vt:lpstr>Női nemi ciklus - hormonok, események – csoportba rendezés</vt:lpstr>
      <vt:lpstr>Betét típusok – csoportba rendelés</vt:lpstr>
      <vt:lpstr>Betéthasználati útmutató - új betét behelyezése - idővonal</vt:lpstr>
      <vt:lpstr>Betéthasználati útmutató - betét kivétele - idővonal</vt:lpstr>
      <vt:lpstr>Tamponhasználat – felhelyezés – sorba rendezés</vt:lpstr>
      <vt:lpstr>Menstruációs higiénia - keresztrejtvény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2023-08-19T12:45:10Z</dcterms:created>
  <dcterms:modified xsi:type="dcterms:W3CDTF">2023-08-19T12:53:29Z</dcterms:modified>
</cp:coreProperties>
</file>